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4"/>
  </p:notesMasterIdLst>
  <p:sldIdLst>
    <p:sldId id="256" r:id="rId4"/>
    <p:sldId id="257" r:id="rId5"/>
    <p:sldId id="269" r:id="rId6"/>
    <p:sldId id="274" r:id="rId7"/>
    <p:sldId id="276" r:id="rId8"/>
    <p:sldId id="275" r:id="rId9"/>
    <p:sldId id="270" r:id="rId10"/>
    <p:sldId id="273" r:id="rId11"/>
    <p:sldId id="280" r:id="rId12"/>
    <p:sldId id="258" r:id="rId13"/>
    <p:sldId id="260" r:id="rId14"/>
    <p:sldId id="271" r:id="rId15"/>
    <p:sldId id="277" r:id="rId16"/>
    <p:sldId id="261" r:id="rId17"/>
    <p:sldId id="272" r:id="rId18"/>
    <p:sldId id="278" r:id="rId19"/>
    <p:sldId id="279" r:id="rId20"/>
    <p:sldId id="265" r:id="rId21"/>
    <p:sldId id="267" r:id="rId22"/>
    <p:sldId id="268"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5"/>
    <p:restoredTop sz="94666"/>
  </p:normalViewPr>
  <p:slideViewPr>
    <p:cSldViewPr snapToGrid="0">
      <p:cViewPr varScale="1">
        <p:scale>
          <a:sx n="102" d="100"/>
          <a:sy n="102" d="100"/>
        </p:scale>
        <p:origin x="11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PlaceHolder 1"/>
          <p:cNvSpPr>
            <a:spLocks noGrp="1"/>
          </p:cNvSpPr>
          <p:nvPr>
            <p:ph type="body"/>
          </p:nvPr>
        </p:nvSpPr>
        <p:spPr>
          <a:xfrm>
            <a:off x="756000" y="5078520"/>
            <a:ext cx="6047640" cy="4811040"/>
          </a:xfrm>
          <a:prstGeom prst="rect">
            <a:avLst/>
          </a:prstGeom>
        </p:spPr>
        <p:txBody>
          <a:bodyPr lIns="0" tIns="0" rIns="0" bIns="0"/>
          <a:lstStyle/>
          <a:p>
            <a:r>
              <a:rPr lang="fr-FR" sz="2000" b="0" strike="noStrike" spc="-1">
                <a:solidFill>
                  <a:srgbClr val="000000"/>
                </a:solidFill>
                <a:uFill>
                  <a:solidFill>
                    <a:srgbClr val="FFFFFF"/>
                  </a:solidFill>
                </a:uFill>
                <a:latin typeface="Arial"/>
              </a:rPr>
              <a:t>Cliquez pour modifier le format des notes</a:t>
            </a:r>
          </a:p>
        </p:txBody>
      </p:sp>
      <p:sp>
        <p:nvSpPr>
          <p:cNvPr id="132" name="PlaceHolder 2"/>
          <p:cNvSpPr>
            <a:spLocks noGrp="1"/>
          </p:cNvSpPr>
          <p:nvPr>
            <p:ph type="hdr"/>
          </p:nvPr>
        </p:nvSpPr>
        <p:spPr>
          <a:xfrm>
            <a:off x="0" y="0"/>
            <a:ext cx="3280680" cy="534240"/>
          </a:xfrm>
          <a:prstGeom prst="rect">
            <a:avLst/>
          </a:prstGeom>
        </p:spPr>
        <p:txBody>
          <a:bodyPr lIns="0" tIns="0" rIns="0" bIns="0"/>
          <a:lstStyle/>
          <a:p>
            <a:r>
              <a:rPr lang="fr-FR" sz="1400" b="0" strike="noStrike" spc="-1">
                <a:solidFill>
                  <a:srgbClr val="000000"/>
                </a:solidFill>
                <a:uFill>
                  <a:solidFill>
                    <a:srgbClr val="FFFFFF"/>
                  </a:solidFill>
                </a:uFill>
                <a:latin typeface="Times New Roman"/>
              </a:rPr>
              <a:t>&lt;en-tête&gt;</a:t>
            </a:r>
          </a:p>
        </p:txBody>
      </p:sp>
      <p:sp>
        <p:nvSpPr>
          <p:cNvPr id="133" name="PlaceHolder 3"/>
          <p:cNvSpPr>
            <a:spLocks noGrp="1"/>
          </p:cNvSpPr>
          <p:nvPr>
            <p:ph type="dt"/>
          </p:nvPr>
        </p:nvSpPr>
        <p:spPr>
          <a:xfrm>
            <a:off x="4278960" y="0"/>
            <a:ext cx="3280680" cy="534240"/>
          </a:xfrm>
          <a:prstGeom prst="rect">
            <a:avLst/>
          </a:prstGeom>
        </p:spPr>
        <p:txBody>
          <a:bodyPr lIns="0" tIns="0" rIns="0" bIns="0"/>
          <a:lstStyle/>
          <a:p>
            <a:pPr algn="r"/>
            <a:r>
              <a:rPr lang="fr-FR" sz="1400" b="0" strike="noStrike" spc="-1">
                <a:solidFill>
                  <a:srgbClr val="000000"/>
                </a:solidFill>
                <a:uFill>
                  <a:solidFill>
                    <a:srgbClr val="FFFFFF"/>
                  </a:solidFill>
                </a:uFill>
                <a:latin typeface="Times New Roman"/>
              </a:rPr>
              <a:t>&lt;date/heure&gt;</a:t>
            </a:r>
          </a:p>
        </p:txBody>
      </p:sp>
      <p:sp>
        <p:nvSpPr>
          <p:cNvPr id="134" name="PlaceHolder 4"/>
          <p:cNvSpPr>
            <a:spLocks noGrp="1"/>
          </p:cNvSpPr>
          <p:nvPr>
            <p:ph type="ftr"/>
          </p:nvPr>
        </p:nvSpPr>
        <p:spPr>
          <a:xfrm>
            <a:off x="0" y="10157400"/>
            <a:ext cx="3280680" cy="534240"/>
          </a:xfrm>
          <a:prstGeom prst="rect">
            <a:avLst/>
          </a:prstGeom>
        </p:spPr>
        <p:txBody>
          <a:bodyPr lIns="0" tIns="0" rIns="0" bIns="0" anchor="b"/>
          <a:lstStyle/>
          <a:p>
            <a:r>
              <a:rPr lang="fr-FR" sz="1400" b="0" strike="noStrike" spc="-1">
                <a:solidFill>
                  <a:srgbClr val="000000"/>
                </a:solidFill>
                <a:uFill>
                  <a:solidFill>
                    <a:srgbClr val="FFFFFF"/>
                  </a:solidFill>
                </a:uFill>
                <a:latin typeface="Times New Roman"/>
              </a:rPr>
              <a:t>&lt;pied de page&gt;</a:t>
            </a:r>
          </a:p>
        </p:txBody>
      </p:sp>
      <p:sp>
        <p:nvSpPr>
          <p:cNvPr id="135" name="PlaceHolder 5"/>
          <p:cNvSpPr>
            <a:spLocks noGrp="1"/>
          </p:cNvSpPr>
          <p:nvPr>
            <p:ph type="sldNum"/>
          </p:nvPr>
        </p:nvSpPr>
        <p:spPr>
          <a:xfrm>
            <a:off x="4278960" y="10157400"/>
            <a:ext cx="3280680" cy="534240"/>
          </a:xfrm>
          <a:prstGeom prst="rect">
            <a:avLst/>
          </a:prstGeom>
        </p:spPr>
        <p:txBody>
          <a:bodyPr lIns="0" tIns="0" rIns="0" bIns="0" anchor="b"/>
          <a:lstStyle/>
          <a:p>
            <a:pPr algn="r"/>
            <a:fld id="{D05D26BE-A113-4B61-9776-94628737B8DE}" type="slidenum">
              <a:rPr lang="fr-FR" sz="1400" b="0" strike="noStrike" spc="-1">
                <a:solidFill>
                  <a:srgbClr val="000000"/>
                </a:solidFill>
                <a:uFill>
                  <a:solidFill>
                    <a:srgbClr val="FFFFFF"/>
                  </a:solidFill>
                </a:uFill>
                <a:latin typeface="Times New Roman"/>
              </a:rPr>
              <a:t>‹#›</a:t>
            </a:fld>
            <a:endParaRPr lang="fr-F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body"/>
          </p:nvPr>
        </p:nvSpPr>
        <p:spPr>
          <a:xfrm>
            <a:off x="914400" y="4343400"/>
            <a:ext cx="5028840" cy="4114440"/>
          </a:xfrm>
          <a:prstGeom prst="rect">
            <a:avLst/>
          </a:prstGeom>
        </p:spPr>
        <p:txBody>
          <a:bodyPr lIns="90000" tIns="45000" rIns="90000" bIns="45000"/>
          <a:lstStyle/>
          <a:p>
            <a:pPr marL="216000" indent="-216000">
              <a:lnSpc>
                <a:spcPct val="100000"/>
              </a:lnSpc>
            </a:pPr>
            <a:r>
              <a:rPr lang="fr-FR" sz="2000" b="0" strike="noStrike" spc="-1">
                <a:solidFill>
                  <a:srgbClr val="000000"/>
                </a:solidFill>
                <a:uFill>
                  <a:solidFill>
                    <a:srgbClr val="FFFFFF"/>
                  </a:solidFill>
                </a:uFill>
                <a:latin typeface="Arial"/>
              </a:rPr>
              <a:t>Dans les systèmes démocratiques, les citoyens élisent des "chefs" (président, maire) pour organiser la résolution des problèmes dans leurs localités (pays, commune). Pour une certaine efficacité dans la résolution des problèmes, il faut un cap, une méthodologie, des valeurs. Le gouvernement ouvert est une doctrine, considérer de plus en plus comme la meilleure approche pour résoudre les problèmes dans une localité. Il consiste en quatre concepts clefs: la transparence, la redevabilité, la participation citoyenne. Mais dans la pratique, qu'est-ce que ça donne?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body"/>
          </p:nvPr>
        </p:nvSpPr>
        <p:spPr>
          <a:xfrm>
            <a:off x="914400" y="4343400"/>
            <a:ext cx="5028840" cy="4114440"/>
          </a:xfrm>
          <a:prstGeom prst="rect">
            <a:avLst/>
          </a:prstGeom>
        </p:spPr>
        <p:txBody>
          <a:bodyPr lIns="90000" tIns="45000" rIns="90000" bIns="45000"/>
          <a:lstStyle/>
          <a:p>
            <a:pPr marL="216000" indent="-216000">
              <a:lnSpc>
                <a:spcPct val="100000"/>
              </a:lnSpc>
            </a:pPr>
            <a:r>
              <a:rPr lang="fr-FR" sz="2000" b="0" strike="noStrike" spc="-1">
                <a:solidFill>
                  <a:srgbClr val="000000"/>
                </a:solidFill>
                <a:uFill>
                  <a:solidFill>
                    <a:srgbClr val="FFFFFF"/>
                  </a:solidFill>
                </a:uFill>
                <a:latin typeface="Arial"/>
              </a:rPr>
              <a:t>Dans les systèmes démocratiques, les citoyens élisent des "chefs" (président, maire) pour organiser la résolution des problèmes dans leurs localités (pays, commune). Pour une certaine efficacité dans la résolution des problèmes, il faut un cap, une méthodologie, des valeurs. Le gouvernement ouvert est une doctrine, considérer de plus en plus comme la meilleure approche pour résoudre les problèmes dans une localité. Il consiste en quatre concepts clefs: la transparence, la redevabilité, la participation citoyenne. Mais dans la pratique, qu'est-ce que ça donne?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body"/>
          </p:nvPr>
        </p:nvSpPr>
        <p:spPr>
          <a:xfrm>
            <a:off x="914400" y="4343400"/>
            <a:ext cx="5028840" cy="4114440"/>
          </a:xfrm>
          <a:prstGeom prst="rect">
            <a:avLst/>
          </a:prstGeom>
        </p:spPr>
        <p:txBody>
          <a:bodyPr lIns="90000" tIns="45000" rIns="90000" bIns="45000"/>
          <a:lstStyle/>
          <a:p>
            <a:pPr marL="216000" indent="-216000">
              <a:lnSpc>
                <a:spcPct val="100000"/>
              </a:lnSpc>
            </a:pPr>
            <a:r>
              <a:rPr lang="fr-FR" sz="1700" b="0" strike="noStrike" spc="-1">
                <a:solidFill>
                  <a:srgbClr val="000000"/>
                </a:solidFill>
                <a:uFill>
                  <a:solidFill>
                    <a:srgbClr val="FFFFFF"/>
                  </a:solidFill>
                </a:uFill>
                <a:latin typeface="Arial"/>
              </a:rPr>
              <a:t>Dans les systèmes démocratiques, les citoyens élisent des "chefs" (président, maire) pour organiser la résolution des problèmes dans leurs localités (pays, commune). Pour une certaine efficacité dans la résolution des problèmes, il faut un cap, une méthodologie, des valeurs. Le gouvernement ouvert est une doctrine, considérer de plus en plus comme la meilleure approche pour résoudre les problèmes dans une localité. Il consiste en quatre concepts clefs: la transparence, la redevabilité, la participation citoyenne. Mais dans la pratique, qu'est-ce que ça donne?</a:t>
            </a:r>
          </a:p>
        </p:txBody>
      </p:sp>
    </p:spTree>
    <p:extLst>
      <p:ext uri="{BB962C8B-B14F-4D97-AF65-F5344CB8AC3E}">
        <p14:creationId xmlns:p14="http://schemas.microsoft.com/office/powerpoint/2010/main" val="89509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body"/>
          </p:nvPr>
        </p:nvSpPr>
        <p:spPr>
          <a:xfrm>
            <a:off x="914400" y="4343400"/>
            <a:ext cx="5028840" cy="4114440"/>
          </a:xfrm>
          <a:prstGeom prst="rect">
            <a:avLst/>
          </a:prstGeom>
        </p:spPr>
        <p:txBody>
          <a:bodyPr lIns="90000" tIns="45000" rIns="90000" bIns="45000"/>
          <a:lstStyle/>
          <a:p>
            <a:pPr marL="216000" indent="-216000">
              <a:lnSpc>
                <a:spcPct val="100000"/>
              </a:lnSpc>
            </a:pPr>
            <a:r>
              <a:rPr lang="fr-FR" sz="1700" b="0" strike="noStrike" spc="-1">
                <a:solidFill>
                  <a:srgbClr val="000000"/>
                </a:solidFill>
                <a:uFill>
                  <a:solidFill>
                    <a:srgbClr val="FFFFFF"/>
                  </a:solidFill>
                </a:uFill>
                <a:latin typeface="Arial"/>
              </a:rPr>
              <a:t>Dans les systèmes démocratiques, les citoyens élisent des "chefs" (président, maire) pour organiser la résolution des problèmes dans leurs localités (pays, commune). Pour une certaine efficacité dans la résolution des problèmes, il faut un cap, une méthodologie, des valeurs. Le gouvernement ouvert est une doctrine, considérer de plus en plus comme la meilleure approche pour résoudre les problèmes dans une localité. Il consiste en quatre concepts clefs: la transparence, la redevabilité, la participation citoyenne. Mais dans la pratique, qu'est-ce que ça donne?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p:cNvSpPr>
          <p:nvPr>
            <p:ph type="body"/>
          </p:nvPr>
        </p:nvSpPr>
        <p:spPr>
          <a:xfrm>
            <a:off x="914400" y="4343400"/>
            <a:ext cx="5028840" cy="4114440"/>
          </a:xfrm>
          <a:prstGeom prst="rect">
            <a:avLst/>
          </a:prstGeom>
        </p:spPr>
        <p:txBody>
          <a:bodyPr lIns="90000" tIns="45000" rIns="90000" bIns="45000"/>
          <a:lstStyle/>
          <a:p>
            <a:pPr marL="216000" indent="-216000">
              <a:lnSpc>
                <a:spcPct val="100000"/>
              </a:lnSpc>
            </a:pPr>
            <a:r>
              <a:rPr lang="fr-FR" sz="1700" b="0" strike="noStrike" spc="-1">
                <a:solidFill>
                  <a:srgbClr val="000000"/>
                </a:solidFill>
                <a:uFill>
                  <a:solidFill>
                    <a:srgbClr val="FFFFFF"/>
                  </a:solidFill>
                </a:uFill>
                <a:latin typeface="Arial"/>
              </a:rPr>
              <a:t>Dans les systèmes démocratiques, les citoyens élisent des "chefs" (président, maire) pour organiser la résolution des problèmes dans leurs localités (pays, commune). Pour une certaine efficacité dans la résolution des problèmes, il faut un cap, une méthodologie, des valeurs. Le gouvernement ouvert est une doctrine, considérer de plus en plus comme la meilleure approche pour résoudre les problèmes dans une localité. Il consiste en quatre concepts clefs: la transparence, la redevabilité, la participation citoyenne. Mais dans la pratique, qu'est-ce que ça donne?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31"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pic>
        <p:nvPicPr>
          <p:cNvPr id="35" name="Image 34"/>
          <p:cNvPicPr/>
          <p:nvPr/>
        </p:nvPicPr>
        <p:blipFill>
          <a:blip r:embed="rId2"/>
          <a:stretch/>
        </p:blipFill>
        <p:spPr>
          <a:xfrm>
            <a:off x="2079000" y="1604520"/>
            <a:ext cx="4984920" cy="3977280"/>
          </a:xfrm>
          <a:prstGeom prst="rect">
            <a:avLst/>
          </a:prstGeom>
          <a:ln>
            <a:noFill/>
          </a:ln>
        </p:spPr>
      </p:pic>
      <p:pic>
        <p:nvPicPr>
          <p:cNvPr id="36" name="Image 35"/>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5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5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5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2"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6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7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7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7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7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7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78"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8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81" name="PlaceHolder 3"/>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pic>
        <p:nvPicPr>
          <p:cNvPr id="82" name="Image 81"/>
          <p:cNvPicPr/>
          <p:nvPr/>
        </p:nvPicPr>
        <p:blipFill>
          <a:blip r:embed="rId2"/>
          <a:stretch/>
        </p:blipFill>
        <p:spPr>
          <a:xfrm>
            <a:off x="2079000" y="1604520"/>
            <a:ext cx="4984920" cy="3977280"/>
          </a:xfrm>
          <a:prstGeom prst="rect">
            <a:avLst/>
          </a:prstGeom>
          <a:ln>
            <a:noFill/>
          </a:ln>
        </p:spPr>
      </p:pic>
      <p:pic>
        <p:nvPicPr>
          <p:cNvPr id="83" name="Image 82"/>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9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0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0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0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0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08"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09"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1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1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1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1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1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1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2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2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25"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2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28" name="PlaceHolder 3"/>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pic>
        <p:nvPicPr>
          <p:cNvPr id="129" name="Image 128"/>
          <p:cNvPicPr/>
          <p:nvPr/>
        </p:nvPicPr>
        <p:blipFill>
          <a:blip r:embed="rId2"/>
          <a:stretch/>
        </p:blipFill>
        <p:spPr>
          <a:xfrm>
            <a:off x="2079000" y="1604520"/>
            <a:ext cx="4984920" cy="3977280"/>
          </a:xfrm>
          <a:prstGeom prst="rect">
            <a:avLst/>
          </a:prstGeom>
          <a:ln>
            <a:noFill/>
          </a:ln>
        </p:spPr>
      </p:pic>
      <p:pic>
        <p:nvPicPr>
          <p:cNvPr id="130" name="Image 129"/>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5"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8880" cy="1144440"/>
          </a:xfrm>
          <a:prstGeom prst="rect">
            <a:avLst/>
          </a:prstGeom>
        </p:spPr>
        <p:txBody>
          <a:bodyPr lIns="0" tIns="0" rIns="0" bIns="0" anchor="ctr">
            <a:normAutofit/>
          </a:bodyPr>
          <a:lstStyle/>
          <a:p>
            <a:pPr algn="ctr">
              <a:lnSpc>
                <a:spcPct val="100000"/>
              </a:lnSpc>
            </a:pPr>
            <a:r>
              <a:rPr lang="fr-FR" sz="4400" b="0" strike="noStrike" spc="-1">
                <a:solidFill>
                  <a:srgbClr val="000000"/>
                </a:solidFill>
                <a:uFill>
                  <a:solidFill>
                    <a:srgbClr val="FFFFFF"/>
                  </a:solidFill>
                </a:uFill>
                <a:latin typeface="Arial"/>
                <a:ea typeface="Arial"/>
              </a:rPr>
              <a:t>Title Text</a:t>
            </a:r>
            <a:endParaRPr lang="fr-FR" sz="4400" b="0" strike="noStrike" spc="-1">
              <a:solidFill>
                <a:srgbClr val="000000"/>
              </a:solidFill>
              <a:uFill>
                <a:solidFill>
                  <a:srgbClr val="FFFFFF"/>
                </a:solidFill>
              </a:uFill>
              <a:latin typeface="Arial"/>
            </a:endParaRPr>
          </a:p>
        </p:txBody>
      </p:sp>
      <p:sp>
        <p:nvSpPr>
          <p:cNvPr id="4" name="PlaceHolder 2"/>
          <p:cNvSpPr>
            <a:spLocks noGrp="1"/>
          </p:cNvSpPr>
          <p:nvPr>
            <p:ph type="body"/>
          </p:nvPr>
        </p:nvSpPr>
        <p:spPr>
          <a:xfrm>
            <a:off x="457200" y="1604520"/>
            <a:ext cx="8228880" cy="3976920"/>
          </a:xfrm>
          <a:prstGeom prst="rect">
            <a:avLst/>
          </a:prstGeom>
        </p:spPr>
        <p:txBody>
          <a:bodyPr lIns="0" tIns="0" rIns="0" bIns="0" anchor="ctr"/>
          <a:lstStyle/>
          <a:p>
            <a:pPr marL="432000" indent="-323640">
              <a:lnSpc>
                <a:spcPct val="100000"/>
              </a:lnSpc>
              <a:spcBef>
                <a:spcPts val="1400"/>
              </a:spcBef>
              <a:buClr>
                <a:srgbClr val="000000"/>
              </a:buClr>
              <a:buSzPct val="45000"/>
              <a:buFont typeface="Wingdings" charset="2"/>
              <a:buChar char=""/>
            </a:pPr>
            <a:r>
              <a:rPr lang="fr-FR" sz="3200" b="0" strike="noStrike" spc="-1">
                <a:solidFill>
                  <a:srgbClr val="000000"/>
                </a:solidFill>
                <a:uFill>
                  <a:solidFill>
                    <a:srgbClr val="FFFFFF"/>
                  </a:solidFill>
                </a:uFill>
                <a:latin typeface="Arial"/>
                <a:ea typeface="Arial"/>
              </a:rPr>
              <a:t>Body Level One</a:t>
            </a:r>
            <a:endParaRPr lang="fr-FR" sz="3200" b="0" strike="noStrike" spc="-1">
              <a:solidFill>
                <a:srgbClr val="000000"/>
              </a:solidFill>
              <a:uFill>
                <a:solidFill>
                  <a:srgbClr val="FFFFFF"/>
                </a:solidFill>
              </a:uFill>
              <a:latin typeface="Arial"/>
            </a:endParaRPr>
          </a:p>
          <a:p>
            <a:pPr marL="910440" lvl="1" indent="-370080">
              <a:lnSpc>
                <a:spcPct val="100000"/>
              </a:lnSpc>
              <a:spcBef>
                <a:spcPts val="1400"/>
              </a:spcBef>
              <a:buClr>
                <a:srgbClr val="000000"/>
              </a:buClr>
              <a:buSzPct val="75000"/>
              <a:buFont typeface="Symbol" charset="2"/>
              <a:buChar char=""/>
            </a:pPr>
            <a:r>
              <a:rPr lang="fr-FR" sz="3200" b="0" strike="noStrike" spc="-1">
                <a:solidFill>
                  <a:srgbClr val="000000"/>
                </a:solidFill>
                <a:uFill>
                  <a:solidFill>
                    <a:srgbClr val="FFFFFF"/>
                  </a:solidFill>
                </a:uFill>
                <a:latin typeface="Arial"/>
                <a:ea typeface="Arial"/>
              </a:rPr>
              <a:t>Body Level Two</a:t>
            </a:r>
            <a:endParaRPr lang="fr-FR" sz="3200" b="0" strike="noStrike" spc="-1">
              <a:solidFill>
                <a:srgbClr val="000000"/>
              </a:solidFill>
              <a:uFill>
                <a:solidFill>
                  <a:srgbClr val="FFFFFF"/>
                </a:solidFill>
              </a:uFill>
              <a:latin typeface="Arial"/>
            </a:endParaRPr>
          </a:p>
          <a:p>
            <a:pPr marL="1392120" lvl="2" indent="-383760">
              <a:lnSpc>
                <a:spcPct val="100000"/>
              </a:lnSpc>
              <a:spcBef>
                <a:spcPts val="1400"/>
              </a:spcBef>
              <a:buClr>
                <a:srgbClr val="000000"/>
              </a:buClr>
              <a:buSzPct val="45000"/>
              <a:buFont typeface="Wingdings" charset="2"/>
              <a:buChar char=""/>
            </a:pPr>
            <a:r>
              <a:rPr lang="fr-FR" sz="3200" b="0" strike="noStrike" spc="-1">
                <a:solidFill>
                  <a:srgbClr val="000000"/>
                </a:solidFill>
                <a:uFill>
                  <a:solidFill>
                    <a:srgbClr val="FFFFFF"/>
                  </a:solidFill>
                </a:uFill>
                <a:latin typeface="Arial"/>
                <a:ea typeface="Arial"/>
              </a:rPr>
              <a:t>Body Level Three</a:t>
            </a:r>
            <a:endParaRPr lang="fr-FR" sz="3200" b="0" strike="noStrike" spc="-1">
              <a:solidFill>
                <a:srgbClr val="000000"/>
              </a:solidFill>
              <a:uFill>
                <a:solidFill>
                  <a:srgbClr val="FFFFFF"/>
                </a:solidFill>
              </a:uFill>
              <a:latin typeface="Arial"/>
            </a:endParaRPr>
          </a:p>
          <a:p>
            <a:pPr marL="1857600" lvl="3" indent="-345240">
              <a:lnSpc>
                <a:spcPct val="100000"/>
              </a:lnSpc>
              <a:spcBef>
                <a:spcPts val="1400"/>
              </a:spcBef>
              <a:buClr>
                <a:srgbClr val="000000"/>
              </a:buClr>
              <a:buSzPct val="75000"/>
              <a:buFont typeface="Symbol" charset="2"/>
              <a:buChar char=""/>
            </a:pPr>
            <a:r>
              <a:rPr lang="fr-FR" sz="3200" b="0" strike="noStrike" spc="-1">
                <a:solidFill>
                  <a:srgbClr val="000000"/>
                </a:solidFill>
                <a:uFill>
                  <a:solidFill>
                    <a:srgbClr val="FFFFFF"/>
                  </a:solidFill>
                </a:uFill>
                <a:latin typeface="Arial"/>
                <a:ea typeface="Arial"/>
              </a:rPr>
              <a:t>Body Level Four</a:t>
            </a:r>
            <a:endParaRPr lang="fr-FR" sz="3200" b="0" strike="noStrike" spc="-1">
              <a:solidFill>
                <a:srgbClr val="000000"/>
              </a:solidFill>
              <a:uFill>
                <a:solidFill>
                  <a:srgbClr val="FFFFFF"/>
                </a:solidFill>
              </a:uFill>
              <a:latin typeface="Arial"/>
            </a:endParaRPr>
          </a:p>
          <a:p>
            <a:pPr marL="2289600" lvl="4" indent="-345240">
              <a:lnSpc>
                <a:spcPct val="100000"/>
              </a:lnSpc>
              <a:spcBef>
                <a:spcPts val="1400"/>
              </a:spcBef>
              <a:buClr>
                <a:srgbClr val="000000"/>
              </a:buClr>
              <a:buSzPct val="45000"/>
              <a:buFont typeface="Wingdings" charset="2"/>
              <a:buChar char=""/>
            </a:pPr>
            <a:r>
              <a:rPr lang="fr-FR" sz="3200" b="0" strike="noStrike" spc="-1">
                <a:solidFill>
                  <a:srgbClr val="000000"/>
                </a:solidFill>
                <a:uFill>
                  <a:solidFill>
                    <a:srgbClr val="FFFFFF"/>
                  </a:solidFill>
                </a:uFill>
                <a:latin typeface="Arial"/>
                <a:ea typeface="Arial"/>
              </a:rPr>
              <a:t>Body Level Five</a:t>
            </a:r>
            <a:endParaRPr lang="fr-FR" sz="3200" b="0" strike="noStrike" spc="-1">
              <a:solidFill>
                <a:srgbClr val="000000"/>
              </a:solidFill>
              <a:uFill>
                <a:solidFill>
                  <a:srgbClr val="FFFFFF"/>
                </a:solidFill>
              </a:uFill>
              <a:latin typeface="Arial"/>
            </a:endParaRPr>
          </a:p>
        </p:txBody>
      </p:sp>
      <p:sp>
        <p:nvSpPr>
          <p:cNvPr id="2" name="PlaceHolder 3"/>
          <p:cNvSpPr>
            <a:spLocks noGrp="1"/>
          </p:cNvSpPr>
          <p:nvPr>
            <p:ph type="sldNum"/>
          </p:nvPr>
        </p:nvSpPr>
        <p:spPr>
          <a:xfrm>
            <a:off x="4419720" y="6172200"/>
            <a:ext cx="2133360" cy="367920"/>
          </a:xfrm>
          <a:prstGeom prst="rect">
            <a:avLst/>
          </a:prstGeom>
        </p:spPr>
        <p:txBody>
          <a:bodyPr lIns="45720" tIns="45000" rIns="45720" bIns="45000" anchor="ctr"/>
          <a:lstStyle/>
          <a:p>
            <a:endParaRPr lang="fr-FR"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 name="Picture 20"/>
          <p:cNvPicPr/>
          <p:nvPr/>
        </p:nvPicPr>
        <p:blipFill>
          <a:blip r:embed="rId14"/>
          <a:stretch/>
        </p:blipFill>
        <p:spPr>
          <a:xfrm>
            <a:off x="0" y="6818400"/>
            <a:ext cx="1900080" cy="137520"/>
          </a:xfrm>
          <a:prstGeom prst="rect">
            <a:avLst/>
          </a:prstGeom>
          <a:ln w="12600">
            <a:noFill/>
          </a:ln>
        </p:spPr>
      </p:pic>
      <p:pic>
        <p:nvPicPr>
          <p:cNvPr id="38" name="Picture 21"/>
          <p:cNvPicPr/>
          <p:nvPr/>
        </p:nvPicPr>
        <p:blipFill>
          <a:blip r:embed="rId14"/>
          <a:stretch/>
        </p:blipFill>
        <p:spPr>
          <a:xfrm>
            <a:off x="1850400" y="6818400"/>
            <a:ext cx="1900080" cy="137520"/>
          </a:xfrm>
          <a:prstGeom prst="rect">
            <a:avLst/>
          </a:prstGeom>
          <a:ln w="12600">
            <a:noFill/>
          </a:ln>
        </p:spPr>
      </p:pic>
      <p:pic>
        <p:nvPicPr>
          <p:cNvPr id="39" name="Picture 18"/>
          <p:cNvPicPr/>
          <p:nvPr/>
        </p:nvPicPr>
        <p:blipFill>
          <a:blip r:embed="rId14"/>
          <a:stretch/>
        </p:blipFill>
        <p:spPr>
          <a:xfrm>
            <a:off x="3700800" y="6818400"/>
            <a:ext cx="1900080" cy="137520"/>
          </a:xfrm>
          <a:prstGeom prst="rect">
            <a:avLst/>
          </a:prstGeom>
          <a:ln w="12600">
            <a:noFill/>
          </a:ln>
        </p:spPr>
      </p:pic>
      <p:pic>
        <p:nvPicPr>
          <p:cNvPr id="40" name="Picture 19"/>
          <p:cNvPicPr/>
          <p:nvPr/>
        </p:nvPicPr>
        <p:blipFill>
          <a:blip r:embed="rId14"/>
          <a:stretch/>
        </p:blipFill>
        <p:spPr>
          <a:xfrm>
            <a:off x="5551200" y="6818400"/>
            <a:ext cx="1900080" cy="137520"/>
          </a:xfrm>
          <a:prstGeom prst="rect">
            <a:avLst/>
          </a:prstGeom>
          <a:ln w="12600">
            <a:noFill/>
          </a:ln>
        </p:spPr>
      </p:pic>
      <p:pic>
        <p:nvPicPr>
          <p:cNvPr id="41" name="Picture 17"/>
          <p:cNvPicPr/>
          <p:nvPr/>
        </p:nvPicPr>
        <p:blipFill>
          <a:blip r:embed="rId14"/>
          <a:stretch/>
        </p:blipFill>
        <p:spPr>
          <a:xfrm>
            <a:off x="7362720" y="6818400"/>
            <a:ext cx="1900080" cy="137520"/>
          </a:xfrm>
          <a:prstGeom prst="rect">
            <a:avLst/>
          </a:prstGeom>
          <a:ln w="12600">
            <a:noFill/>
          </a:ln>
        </p:spPr>
      </p:pic>
      <p:pic>
        <p:nvPicPr>
          <p:cNvPr id="42" name="Picture 13"/>
          <p:cNvPicPr/>
          <p:nvPr/>
        </p:nvPicPr>
        <p:blipFill>
          <a:blip r:embed="rId14"/>
          <a:stretch/>
        </p:blipFill>
        <p:spPr>
          <a:xfrm>
            <a:off x="0" y="6700680"/>
            <a:ext cx="1900080" cy="137520"/>
          </a:xfrm>
          <a:prstGeom prst="rect">
            <a:avLst/>
          </a:prstGeom>
          <a:ln w="12600">
            <a:noFill/>
          </a:ln>
        </p:spPr>
      </p:pic>
      <p:pic>
        <p:nvPicPr>
          <p:cNvPr id="43" name="Picture 14"/>
          <p:cNvPicPr/>
          <p:nvPr/>
        </p:nvPicPr>
        <p:blipFill>
          <a:blip r:embed="rId14"/>
          <a:stretch/>
        </p:blipFill>
        <p:spPr>
          <a:xfrm>
            <a:off x="1850400" y="6700680"/>
            <a:ext cx="1900080" cy="137520"/>
          </a:xfrm>
          <a:prstGeom prst="rect">
            <a:avLst/>
          </a:prstGeom>
          <a:ln w="12600">
            <a:noFill/>
          </a:ln>
        </p:spPr>
      </p:pic>
      <p:pic>
        <p:nvPicPr>
          <p:cNvPr id="44" name="Picture 11"/>
          <p:cNvPicPr/>
          <p:nvPr/>
        </p:nvPicPr>
        <p:blipFill>
          <a:blip r:embed="rId14"/>
          <a:stretch/>
        </p:blipFill>
        <p:spPr>
          <a:xfrm>
            <a:off x="3700800" y="6700680"/>
            <a:ext cx="1900080" cy="137520"/>
          </a:xfrm>
          <a:prstGeom prst="rect">
            <a:avLst/>
          </a:prstGeom>
          <a:ln w="12600">
            <a:noFill/>
          </a:ln>
        </p:spPr>
      </p:pic>
      <p:pic>
        <p:nvPicPr>
          <p:cNvPr id="45" name="Picture 12"/>
          <p:cNvPicPr/>
          <p:nvPr/>
        </p:nvPicPr>
        <p:blipFill>
          <a:blip r:embed="rId14"/>
          <a:stretch/>
        </p:blipFill>
        <p:spPr>
          <a:xfrm>
            <a:off x="5551200" y="6700680"/>
            <a:ext cx="1900080" cy="137520"/>
          </a:xfrm>
          <a:prstGeom prst="rect">
            <a:avLst/>
          </a:prstGeom>
          <a:ln w="12600">
            <a:noFill/>
          </a:ln>
        </p:spPr>
      </p:pic>
      <p:pic>
        <p:nvPicPr>
          <p:cNvPr id="46" name="Picture 10"/>
          <p:cNvPicPr/>
          <p:nvPr/>
        </p:nvPicPr>
        <p:blipFill>
          <a:blip r:embed="rId14"/>
          <a:stretch/>
        </p:blipFill>
        <p:spPr>
          <a:xfrm>
            <a:off x="7362720" y="6700680"/>
            <a:ext cx="1900080" cy="137520"/>
          </a:xfrm>
          <a:prstGeom prst="rect">
            <a:avLst/>
          </a:prstGeom>
          <a:ln w="12600">
            <a:noFill/>
          </a:ln>
        </p:spPr>
      </p:pic>
      <p:sp>
        <p:nvSpPr>
          <p:cNvPr id="47" name="PlaceHolder 1"/>
          <p:cNvSpPr>
            <a:spLocks noGrp="1"/>
          </p:cNvSpPr>
          <p:nvPr>
            <p:ph type="title"/>
          </p:nvPr>
        </p:nvSpPr>
        <p:spPr>
          <a:xfrm>
            <a:off x="457200" y="273600"/>
            <a:ext cx="8228880" cy="1144440"/>
          </a:xfrm>
          <a:prstGeom prst="rect">
            <a:avLst/>
          </a:prstGeom>
        </p:spPr>
        <p:txBody>
          <a:bodyPr lIns="0" tIns="0" rIns="0" bIns="0" anchor="ctr">
            <a:normAutofit/>
          </a:bodyPr>
          <a:lstStyle/>
          <a:p>
            <a:pPr>
              <a:lnSpc>
                <a:spcPct val="100000"/>
              </a:lnSpc>
            </a:pPr>
            <a:r>
              <a:rPr lang="fr-FR" sz="4400" b="0" strike="noStrike" spc="-1">
                <a:solidFill>
                  <a:srgbClr val="000000"/>
                </a:solidFill>
                <a:uFill>
                  <a:solidFill>
                    <a:srgbClr val="FFFFFF"/>
                  </a:solidFill>
                </a:uFill>
                <a:latin typeface="Arial"/>
                <a:ea typeface="Arial"/>
              </a:rPr>
              <a:t>Title Text</a:t>
            </a:r>
            <a:endParaRPr lang="fr-FR"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8228880" cy="3976920"/>
          </a:xfrm>
          <a:prstGeom prst="rect">
            <a:avLst/>
          </a:prstGeom>
        </p:spPr>
        <p:txBody>
          <a:bodyPr lIns="0" tIns="0" rIns="0" bIns="0"/>
          <a:lstStyle/>
          <a:p>
            <a:pPr marL="228600" indent="-228240">
              <a:lnSpc>
                <a:spcPct val="100000"/>
              </a:lnSpc>
              <a:spcBef>
                <a:spcPts val="1001"/>
              </a:spcBef>
              <a:buClr>
                <a:srgbClr val="000000"/>
              </a:buClr>
              <a:buFont typeface="Arial"/>
              <a:buChar char="•"/>
            </a:pPr>
            <a:r>
              <a:rPr lang="fr-FR" sz="2800" b="0" strike="noStrike" spc="-1">
                <a:solidFill>
                  <a:srgbClr val="000000"/>
                </a:solidFill>
                <a:uFill>
                  <a:solidFill>
                    <a:srgbClr val="FFFFFF"/>
                  </a:solidFill>
                </a:uFill>
                <a:latin typeface="Arial"/>
                <a:ea typeface="Arial"/>
              </a:rPr>
              <a:t>Body Level One</a:t>
            </a:r>
            <a:endParaRPr lang="fr-FR" sz="2800" b="0" strike="noStrike" spc="-1">
              <a:solidFill>
                <a:srgbClr val="000000"/>
              </a:solidFill>
              <a:uFill>
                <a:solidFill>
                  <a:srgbClr val="FFFFFF"/>
                </a:solidFill>
              </a:uFill>
              <a:latin typeface="Arial"/>
            </a:endParaRPr>
          </a:p>
          <a:p>
            <a:pPr marL="723960" lvl="1" indent="-266400">
              <a:lnSpc>
                <a:spcPct val="100000"/>
              </a:lnSpc>
              <a:spcBef>
                <a:spcPts val="1001"/>
              </a:spcBef>
              <a:buClr>
                <a:srgbClr val="000000"/>
              </a:buClr>
              <a:buFont typeface="Arial"/>
              <a:buChar char="•"/>
            </a:pPr>
            <a:r>
              <a:rPr lang="fr-FR" sz="2800" b="0" strike="noStrike" spc="-1">
                <a:solidFill>
                  <a:srgbClr val="000000"/>
                </a:solidFill>
                <a:uFill>
                  <a:solidFill>
                    <a:srgbClr val="FFFFFF"/>
                  </a:solidFill>
                </a:uFill>
                <a:latin typeface="Arial"/>
                <a:ea typeface="Arial"/>
              </a:rPr>
              <a:t>Body Level Two</a:t>
            </a:r>
            <a:endParaRPr lang="fr-FR" sz="2800" b="0" strike="noStrike" spc="-1">
              <a:solidFill>
                <a:srgbClr val="000000"/>
              </a:solidFill>
              <a:uFill>
                <a:solidFill>
                  <a:srgbClr val="FFFFFF"/>
                </a:solidFill>
              </a:uFill>
              <a:latin typeface="Arial"/>
            </a:endParaRPr>
          </a:p>
          <a:p>
            <a:pPr marL="1234440" lvl="2" indent="-319680">
              <a:lnSpc>
                <a:spcPct val="100000"/>
              </a:lnSpc>
              <a:spcBef>
                <a:spcPts val="1001"/>
              </a:spcBef>
              <a:buClr>
                <a:srgbClr val="000000"/>
              </a:buClr>
              <a:buFont typeface="Arial"/>
              <a:buChar char="•"/>
            </a:pPr>
            <a:r>
              <a:rPr lang="fr-FR" sz="2800" b="0" strike="noStrike" spc="-1">
                <a:solidFill>
                  <a:srgbClr val="000000"/>
                </a:solidFill>
                <a:uFill>
                  <a:solidFill>
                    <a:srgbClr val="FFFFFF"/>
                  </a:solidFill>
                </a:uFill>
                <a:latin typeface="Arial"/>
                <a:ea typeface="Arial"/>
              </a:rPr>
              <a:t>Body Level Three</a:t>
            </a:r>
            <a:endParaRPr lang="fr-FR" sz="2800" b="0" strike="noStrike" spc="-1">
              <a:solidFill>
                <a:srgbClr val="000000"/>
              </a:solidFill>
              <a:uFill>
                <a:solidFill>
                  <a:srgbClr val="FFFFFF"/>
                </a:solidFill>
              </a:uFill>
              <a:latin typeface="Arial"/>
            </a:endParaRPr>
          </a:p>
          <a:p>
            <a:pPr marL="1727280" lvl="3" indent="-355320">
              <a:lnSpc>
                <a:spcPct val="100000"/>
              </a:lnSpc>
              <a:spcBef>
                <a:spcPts val="1001"/>
              </a:spcBef>
              <a:buClr>
                <a:srgbClr val="000000"/>
              </a:buClr>
              <a:buFont typeface="Arial"/>
              <a:buChar char="•"/>
            </a:pPr>
            <a:r>
              <a:rPr lang="fr-FR" sz="2800" b="0" strike="noStrike" spc="-1">
                <a:solidFill>
                  <a:srgbClr val="000000"/>
                </a:solidFill>
                <a:uFill>
                  <a:solidFill>
                    <a:srgbClr val="FFFFFF"/>
                  </a:solidFill>
                </a:uFill>
                <a:latin typeface="Arial"/>
                <a:ea typeface="Arial"/>
              </a:rPr>
              <a:t>Body Level Four</a:t>
            </a:r>
            <a:endParaRPr lang="fr-FR" sz="2800" b="0" strike="noStrike" spc="-1">
              <a:solidFill>
                <a:srgbClr val="000000"/>
              </a:solidFill>
              <a:uFill>
                <a:solidFill>
                  <a:srgbClr val="FFFFFF"/>
                </a:solidFill>
              </a:uFill>
              <a:latin typeface="Arial"/>
            </a:endParaRPr>
          </a:p>
          <a:p>
            <a:pPr marL="2184480" lvl="4" indent="-355320">
              <a:lnSpc>
                <a:spcPct val="100000"/>
              </a:lnSpc>
              <a:spcBef>
                <a:spcPts val="1001"/>
              </a:spcBef>
              <a:buClr>
                <a:srgbClr val="000000"/>
              </a:buClr>
              <a:buFont typeface="Arial"/>
              <a:buChar char="•"/>
            </a:pPr>
            <a:r>
              <a:rPr lang="fr-FR" sz="2800" b="0" strike="noStrike" spc="-1">
                <a:solidFill>
                  <a:srgbClr val="000000"/>
                </a:solidFill>
                <a:uFill>
                  <a:solidFill>
                    <a:srgbClr val="FFFFFF"/>
                  </a:solidFill>
                </a:uFill>
                <a:latin typeface="Arial"/>
                <a:ea typeface="Arial"/>
              </a:rPr>
              <a:t>Body Level Five</a:t>
            </a:r>
            <a:endParaRPr lang="fr-FR" sz="2800" b="0" strike="noStrike" spc="-1">
              <a:solidFill>
                <a:srgbClr val="000000"/>
              </a:solidFill>
              <a:uFill>
                <a:solidFill>
                  <a:srgbClr val="FFFFFF"/>
                </a:solidFill>
              </a:uFill>
              <a:latin typeface="Arial"/>
            </a:endParaRPr>
          </a:p>
        </p:txBody>
      </p:sp>
      <p:sp>
        <p:nvSpPr>
          <p:cNvPr id="49" name="PlaceHolder 3"/>
          <p:cNvSpPr>
            <a:spLocks noGrp="1"/>
          </p:cNvSpPr>
          <p:nvPr>
            <p:ph type="sldNum"/>
          </p:nvPr>
        </p:nvSpPr>
        <p:spPr>
          <a:xfrm>
            <a:off x="4419720" y="6172200"/>
            <a:ext cx="2133360" cy="367920"/>
          </a:xfrm>
          <a:prstGeom prst="rect">
            <a:avLst/>
          </a:prstGeom>
        </p:spPr>
        <p:txBody>
          <a:bodyPr lIns="45720" tIns="45000" rIns="45720" bIns="45000" anchor="ctr"/>
          <a:lstStyle/>
          <a:p>
            <a:endParaRPr lang="fr-FR"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4" name="Picture 20"/>
          <p:cNvPicPr/>
          <p:nvPr/>
        </p:nvPicPr>
        <p:blipFill>
          <a:blip r:embed="rId14"/>
          <a:stretch/>
        </p:blipFill>
        <p:spPr>
          <a:xfrm>
            <a:off x="0" y="6818400"/>
            <a:ext cx="1900080" cy="137520"/>
          </a:xfrm>
          <a:prstGeom prst="rect">
            <a:avLst/>
          </a:prstGeom>
          <a:ln w="12600">
            <a:noFill/>
          </a:ln>
        </p:spPr>
      </p:pic>
      <p:pic>
        <p:nvPicPr>
          <p:cNvPr id="85" name="Picture 21"/>
          <p:cNvPicPr/>
          <p:nvPr/>
        </p:nvPicPr>
        <p:blipFill>
          <a:blip r:embed="rId14"/>
          <a:stretch/>
        </p:blipFill>
        <p:spPr>
          <a:xfrm>
            <a:off x="1850400" y="6818400"/>
            <a:ext cx="1900080" cy="137520"/>
          </a:xfrm>
          <a:prstGeom prst="rect">
            <a:avLst/>
          </a:prstGeom>
          <a:ln w="12600">
            <a:noFill/>
          </a:ln>
        </p:spPr>
      </p:pic>
      <p:pic>
        <p:nvPicPr>
          <p:cNvPr id="86" name="Picture 18"/>
          <p:cNvPicPr/>
          <p:nvPr/>
        </p:nvPicPr>
        <p:blipFill>
          <a:blip r:embed="rId14"/>
          <a:stretch/>
        </p:blipFill>
        <p:spPr>
          <a:xfrm>
            <a:off x="3700800" y="6818400"/>
            <a:ext cx="1900080" cy="137520"/>
          </a:xfrm>
          <a:prstGeom prst="rect">
            <a:avLst/>
          </a:prstGeom>
          <a:ln w="12600">
            <a:noFill/>
          </a:ln>
        </p:spPr>
      </p:pic>
      <p:pic>
        <p:nvPicPr>
          <p:cNvPr id="87" name="Picture 19"/>
          <p:cNvPicPr/>
          <p:nvPr/>
        </p:nvPicPr>
        <p:blipFill>
          <a:blip r:embed="rId14"/>
          <a:stretch/>
        </p:blipFill>
        <p:spPr>
          <a:xfrm>
            <a:off x="5551200" y="6818400"/>
            <a:ext cx="1900080" cy="137520"/>
          </a:xfrm>
          <a:prstGeom prst="rect">
            <a:avLst/>
          </a:prstGeom>
          <a:ln w="12600">
            <a:noFill/>
          </a:ln>
        </p:spPr>
      </p:pic>
      <p:pic>
        <p:nvPicPr>
          <p:cNvPr id="88" name="Picture 17"/>
          <p:cNvPicPr/>
          <p:nvPr/>
        </p:nvPicPr>
        <p:blipFill>
          <a:blip r:embed="rId14"/>
          <a:stretch/>
        </p:blipFill>
        <p:spPr>
          <a:xfrm>
            <a:off x="7362720" y="6818400"/>
            <a:ext cx="1900080" cy="137520"/>
          </a:xfrm>
          <a:prstGeom prst="rect">
            <a:avLst/>
          </a:prstGeom>
          <a:ln w="12600">
            <a:noFill/>
          </a:ln>
        </p:spPr>
      </p:pic>
      <p:pic>
        <p:nvPicPr>
          <p:cNvPr id="89" name="Picture 13"/>
          <p:cNvPicPr/>
          <p:nvPr/>
        </p:nvPicPr>
        <p:blipFill>
          <a:blip r:embed="rId14"/>
          <a:stretch/>
        </p:blipFill>
        <p:spPr>
          <a:xfrm>
            <a:off x="0" y="6700680"/>
            <a:ext cx="1900080" cy="137520"/>
          </a:xfrm>
          <a:prstGeom prst="rect">
            <a:avLst/>
          </a:prstGeom>
          <a:ln w="12600">
            <a:noFill/>
          </a:ln>
        </p:spPr>
      </p:pic>
      <p:pic>
        <p:nvPicPr>
          <p:cNvPr id="90" name="Picture 14"/>
          <p:cNvPicPr/>
          <p:nvPr/>
        </p:nvPicPr>
        <p:blipFill>
          <a:blip r:embed="rId14"/>
          <a:stretch/>
        </p:blipFill>
        <p:spPr>
          <a:xfrm>
            <a:off x="1850400" y="6700680"/>
            <a:ext cx="1900080" cy="137520"/>
          </a:xfrm>
          <a:prstGeom prst="rect">
            <a:avLst/>
          </a:prstGeom>
          <a:ln w="12600">
            <a:noFill/>
          </a:ln>
        </p:spPr>
      </p:pic>
      <p:pic>
        <p:nvPicPr>
          <p:cNvPr id="91" name="Picture 11"/>
          <p:cNvPicPr/>
          <p:nvPr/>
        </p:nvPicPr>
        <p:blipFill>
          <a:blip r:embed="rId14"/>
          <a:stretch/>
        </p:blipFill>
        <p:spPr>
          <a:xfrm>
            <a:off x="3700800" y="6700680"/>
            <a:ext cx="1900080" cy="137520"/>
          </a:xfrm>
          <a:prstGeom prst="rect">
            <a:avLst/>
          </a:prstGeom>
          <a:ln w="12600">
            <a:noFill/>
          </a:ln>
        </p:spPr>
      </p:pic>
      <p:pic>
        <p:nvPicPr>
          <p:cNvPr id="92" name="Picture 12"/>
          <p:cNvPicPr/>
          <p:nvPr/>
        </p:nvPicPr>
        <p:blipFill>
          <a:blip r:embed="rId14"/>
          <a:stretch/>
        </p:blipFill>
        <p:spPr>
          <a:xfrm>
            <a:off x="5551200" y="6700680"/>
            <a:ext cx="1900080" cy="137520"/>
          </a:xfrm>
          <a:prstGeom prst="rect">
            <a:avLst/>
          </a:prstGeom>
          <a:ln w="12600">
            <a:noFill/>
          </a:ln>
        </p:spPr>
      </p:pic>
      <p:pic>
        <p:nvPicPr>
          <p:cNvPr id="93" name="Picture 10"/>
          <p:cNvPicPr/>
          <p:nvPr/>
        </p:nvPicPr>
        <p:blipFill>
          <a:blip r:embed="rId14"/>
          <a:stretch/>
        </p:blipFill>
        <p:spPr>
          <a:xfrm>
            <a:off x="7362720" y="6700680"/>
            <a:ext cx="1900080" cy="137520"/>
          </a:xfrm>
          <a:prstGeom prst="rect">
            <a:avLst/>
          </a:prstGeom>
          <a:ln w="12600">
            <a:noFill/>
          </a:ln>
        </p:spPr>
      </p:pic>
      <p:sp>
        <p:nvSpPr>
          <p:cNvPr id="94" name="PlaceHolder 1"/>
          <p:cNvSpPr>
            <a:spLocks noGrp="1"/>
          </p:cNvSpPr>
          <p:nvPr>
            <p:ph type="sldNum"/>
          </p:nvPr>
        </p:nvSpPr>
        <p:spPr>
          <a:xfrm>
            <a:off x="4419720" y="6172200"/>
            <a:ext cx="2133360" cy="367920"/>
          </a:xfrm>
          <a:prstGeom prst="rect">
            <a:avLst/>
          </a:prstGeom>
        </p:spPr>
        <p:txBody>
          <a:bodyPr lIns="45720" tIns="45000" rIns="45720" bIns="45000" anchor="ctr"/>
          <a:lstStyle/>
          <a:p>
            <a:endParaRPr lang="fr-FR" sz="2400" b="0" strike="noStrike" spc="-1">
              <a:solidFill>
                <a:srgbClr val="000000"/>
              </a:solidFill>
              <a:uFill>
                <a:solidFill>
                  <a:srgbClr val="FFFFFF"/>
                </a:solidFill>
              </a:uFill>
              <a:latin typeface="Times New Roman"/>
            </a:endParaRPr>
          </a:p>
        </p:txBody>
      </p:sp>
      <p:sp>
        <p:nvSpPr>
          <p:cNvPr id="95" name="PlaceHolder 2"/>
          <p:cNvSpPr>
            <a:spLocks noGrp="1"/>
          </p:cNvSpPr>
          <p:nvPr>
            <p:ph type="title"/>
          </p:nvPr>
        </p:nvSpPr>
        <p:spPr>
          <a:xfrm>
            <a:off x="457200" y="273600"/>
            <a:ext cx="8229240" cy="1144800"/>
          </a:xfrm>
          <a:prstGeom prst="rect">
            <a:avLst/>
          </a:prstGeom>
        </p:spPr>
        <p:txBody>
          <a:bodyPr lIns="0" tIns="0" rIns="0" bIns="0" anchor="ctr"/>
          <a:lstStyle/>
          <a:p>
            <a:r>
              <a:rPr lang="fr-FR" sz="1800" b="0" strike="noStrike" spc="-1">
                <a:solidFill>
                  <a:srgbClr val="000000"/>
                </a:solidFill>
                <a:uFill>
                  <a:solidFill>
                    <a:srgbClr val="FFFFFF"/>
                  </a:solidFill>
                </a:uFill>
                <a:latin typeface="Arial"/>
              </a:rPr>
              <a:t>Cliquez pour éditer le format du texte-titre</a:t>
            </a:r>
          </a:p>
        </p:txBody>
      </p:sp>
      <p:sp>
        <p:nvSpPr>
          <p:cNvPr id="96" name="PlaceHolder 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uFill>
                  <a:solidFill>
                    <a:srgbClr val="FFFFFF"/>
                  </a:solidFill>
                </a:uFill>
                <a:latin typeface="Arial"/>
              </a:rPr>
              <a:t>Cliquez pour éditer le format du plan de texte</a:t>
            </a:r>
          </a:p>
          <a:p>
            <a:pPr marL="864000" lvl="1" indent="-324000">
              <a:spcBef>
                <a:spcPts val="1134"/>
              </a:spcBef>
              <a:buClr>
                <a:srgbClr val="000000"/>
              </a:buClr>
              <a:buSzPct val="75000"/>
              <a:buFont typeface="Symbol" charset="2"/>
              <a:buChar char=""/>
            </a:pPr>
            <a:r>
              <a:rPr lang="fr-FR" sz="3200" b="0" strike="noStrike" spc="-1">
                <a:solidFill>
                  <a:srgbClr val="000000"/>
                </a:solidFill>
                <a:uFill>
                  <a:solidFill>
                    <a:srgbClr val="FFFFFF"/>
                  </a:solidFill>
                </a:uFill>
                <a:latin typeface="Arial"/>
              </a:rPr>
              <a:t>Second niveau de plan</a:t>
            </a:r>
          </a:p>
          <a:p>
            <a:pPr marL="1296000" lvl="2" indent="-288000">
              <a:spcBef>
                <a:spcPts val="850"/>
              </a:spcBef>
              <a:buClr>
                <a:srgbClr val="000000"/>
              </a:buClr>
              <a:buSzPct val="45000"/>
              <a:buFont typeface="Wingdings" charset="2"/>
              <a:buChar char=""/>
            </a:pPr>
            <a:r>
              <a:rPr lang="fr-FR" sz="3200" b="0" strike="noStrike" spc="-1">
                <a:solidFill>
                  <a:srgbClr val="000000"/>
                </a:solidFill>
                <a:uFill>
                  <a:solidFill>
                    <a:srgbClr val="FFFFFF"/>
                  </a:solidFill>
                </a:uFill>
                <a:latin typeface="Arial"/>
              </a:rPr>
              <a:t>Troisième niveau de plan</a:t>
            </a:r>
          </a:p>
          <a:p>
            <a:pPr marL="1728000" lvl="3" indent="-216000">
              <a:spcBef>
                <a:spcPts val="567"/>
              </a:spcBef>
              <a:buClr>
                <a:srgbClr val="000000"/>
              </a:buClr>
              <a:buSzPct val="75000"/>
              <a:buFont typeface="Symbol" charset="2"/>
              <a:buChar char=""/>
            </a:pPr>
            <a:r>
              <a:rPr lang="fr-FR" sz="3200" b="0" strike="noStrike" spc="-1">
                <a:solidFill>
                  <a:srgbClr val="000000"/>
                </a:solidFill>
                <a:uFill>
                  <a:solidFill>
                    <a:srgbClr val="FFFFFF"/>
                  </a:solidFill>
                </a:u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itter.com/MalickLingani"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bit.ly/guide-pgo" TargetMode="External"/><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Gouvernement_ouvert"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2"/>
          <p:cNvPicPr/>
          <p:nvPr/>
        </p:nvPicPr>
        <p:blipFill>
          <a:blip r:embed="rId2"/>
          <a:stretch/>
        </p:blipFill>
        <p:spPr>
          <a:xfrm>
            <a:off x="24480" y="5544000"/>
            <a:ext cx="1487160" cy="1298520"/>
          </a:xfrm>
          <a:prstGeom prst="rect">
            <a:avLst/>
          </a:prstGeom>
          <a:ln w="12600">
            <a:noFill/>
          </a:ln>
        </p:spPr>
      </p:pic>
      <p:sp>
        <p:nvSpPr>
          <p:cNvPr id="137" name="CustomShape 1"/>
          <p:cNvSpPr/>
          <p:nvPr/>
        </p:nvSpPr>
        <p:spPr>
          <a:xfrm>
            <a:off x="1512000" y="5544000"/>
            <a:ext cx="7631640" cy="129852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dirty="0">
                <a:solidFill>
                  <a:srgbClr val="000000"/>
                </a:solidFill>
                <a:uFill>
                  <a:solidFill>
                    <a:srgbClr val="FFFFFF"/>
                  </a:solidFill>
                </a:uFill>
                <a:latin typeface="Arial"/>
                <a:ea typeface="Arial"/>
              </a:rPr>
              <a:t>Le Partenariat pour le Gouvernement Ouvert:</a:t>
            </a:r>
            <a:endParaRPr lang="fr-FR" sz="2400" b="0" strike="noStrike" spc="-1" dirty="0">
              <a:solidFill>
                <a:srgbClr val="000000"/>
              </a:solidFill>
              <a:uFill>
                <a:solidFill>
                  <a:srgbClr val="FFFFFF"/>
                </a:solidFill>
              </a:uFill>
              <a:latin typeface="Arial"/>
            </a:endParaRPr>
          </a:p>
          <a:p>
            <a:pPr>
              <a:lnSpc>
                <a:spcPct val="100000"/>
              </a:lnSpc>
            </a:pPr>
            <a:r>
              <a:rPr lang="fr-FR" sz="2400" b="0" strike="noStrike" spc="-1" dirty="0">
                <a:solidFill>
                  <a:srgbClr val="000000"/>
                </a:solidFill>
                <a:uFill>
                  <a:solidFill>
                    <a:srgbClr val="FFFFFF"/>
                  </a:solidFill>
                </a:uFill>
                <a:latin typeface="Arial"/>
                <a:ea typeface="Arial"/>
              </a:rPr>
              <a:t>Genèse, Principes, Fonctionnement, Impact.</a:t>
            </a:r>
            <a:endParaRPr lang="fr-FR" sz="24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gn="r">
              <a:lnSpc>
                <a:spcPct val="100000"/>
              </a:lnSpc>
            </a:pPr>
            <a:r>
              <a:rPr lang="fr-FR" sz="1800" b="0" strike="noStrike" spc="-1" dirty="0">
                <a:solidFill>
                  <a:srgbClr val="000000"/>
                </a:solidFill>
                <a:uFill>
                  <a:solidFill>
                    <a:srgbClr val="FFFFFF"/>
                  </a:solidFill>
                </a:uFill>
                <a:latin typeface="Arial"/>
                <a:ea typeface="Arial"/>
              </a:rPr>
              <a:t> </a:t>
            </a:r>
            <a:r>
              <a:rPr lang="fr-FR" sz="1600" b="0" strike="noStrike" spc="-1" dirty="0">
                <a:solidFill>
                  <a:srgbClr val="000000"/>
                </a:solidFill>
                <a:uFill>
                  <a:solidFill>
                    <a:srgbClr val="FFFFFF"/>
                  </a:solidFill>
                </a:uFill>
                <a:latin typeface="Arial"/>
                <a:ea typeface="Arial"/>
              </a:rPr>
              <a:t>Ouagadougou, 12 Août 2019  par </a:t>
            </a:r>
            <a:r>
              <a:rPr lang="fr-FR" sz="1600" b="0" strike="noStrike" spc="-1" dirty="0">
                <a:solidFill>
                  <a:srgbClr val="000000"/>
                </a:solidFill>
                <a:uFill>
                  <a:solidFill>
                    <a:srgbClr val="FFFFFF"/>
                  </a:solidFill>
                </a:uFill>
                <a:latin typeface="Arial"/>
                <a:ea typeface="Arial"/>
                <a:hlinkClick r:id="rId3"/>
              </a:rPr>
              <a:t>@</a:t>
            </a:r>
            <a:r>
              <a:rPr lang="fr-FR" sz="1600" b="0" strike="noStrike" spc="-1" dirty="0" err="1">
                <a:solidFill>
                  <a:srgbClr val="000000"/>
                </a:solidFill>
                <a:uFill>
                  <a:solidFill>
                    <a:srgbClr val="FFFFFF"/>
                  </a:solidFill>
                </a:uFill>
                <a:latin typeface="Arial"/>
                <a:ea typeface="Arial"/>
                <a:hlinkClick r:id="rId3"/>
              </a:rPr>
              <a:t>MalickLingani</a:t>
            </a:r>
            <a:endParaRPr lang="fr-FR" sz="1600" b="0" strike="noStrike" spc="-1" dirty="0">
              <a:solidFill>
                <a:srgbClr val="000000"/>
              </a:solidFill>
              <a:uFill>
                <a:solidFill>
                  <a:srgbClr val="FFFFFF"/>
                </a:solidFill>
              </a:uFill>
              <a:latin typeface="Arial"/>
            </a:endParaRPr>
          </a:p>
        </p:txBody>
      </p:sp>
      <p:pic>
        <p:nvPicPr>
          <p:cNvPr id="138" name="Image 89"/>
          <p:cNvPicPr/>
          <p:nvPr/>
        </p:nvPicPr>
        <p:blipFill>
          <a:blip r:embed="rId4"/>
          <a:stretch/>
        </p:blipFill>
        <p:spPr>
          <a:xfrm>
            <a:off x="720" y="-14760"/>
            <a:ext cx="9142920" cy="519840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457200" y="174960"/>
            <a:ext cx="8228880" cy="13413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fr-FR" sz="4400" b="0" strike="noStrike" spc="-1">
                <a:solidFill>
                  <a:srgbClr val="000000"/>
                </a:solidFill>
                <a:uFill>
                  <a:solidFill>
                    <a:srgbClr val="FFFFFF"/>
                  </a:solidFill>
                </a:uFill>
                <a:latin typeface="Arial"/>
                <a:ea typeface="Arial"/>
              </a:rPr>
              <a:t>Principe de gouvernement ouvert</a:t>
            </a:r>
            <a:endParaRPr lang="fr-FR" sz="4400" b="0" strike="noStrike" spc="-1">
              <a:solidFill>
                <a:srgbClr val="000000"/>
              </a:solidFill>
              <a:uFill>
                <a:solidFill>
                  <a:srgbClr val="FFFFFF"/>
                </a:solidFill>
              </a:uFill>
              <a:latin typeface="Arial"/>
            </a:endParaRPr>
          </a:p>
        </p:txBody>
      </p:sp>
      <p:sp>
        <p:nvSpPr>
          <p:cNvPr id="142" name="CustomShape 2"/>
          <p:cNvSpPr/>
          <p:nvPr/>
        </p:nvSpPr>
        <p:spPr>
          <a:xfrm>
            <a:off x="457200" y="1604520"/>
            <a:ext cx="8228880" cy="3976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fontScale="92500" lnSpcReduction="20000"/>
          </a:bodyPr>
          <a:lstStyle/>
          <a:p>
            <a:pPr>
              <a:lnSpc>
                <a:spcPct val="80000"/>
              </a:lnSpc>
              <a:spcBef>
                <a:spcPts val="1400"/>
              </a:spcBef>
            </a:pPr>
            <a:r>
              <a:rPr lang="fr-FR" sz="2600" b="1" strike="noStrike" spc="-1">
                <a:solidFill>
                  <a:srgbClr val="1C1C1C"/>
                </a:solidFill>
                <a:uFill>
                  <a:solidFill>
                    <a:srgbClr val="FFFFFF"/>
                  </a:solidFill>
                </a:uFill>
                <a:latin typeface="Source Sans Pro Semibold"/>
                <a:ea typeface="DejaVu Sans"/>
              </a:rPr>
              <a:t>Dans un gouvernement ouvert, les dirigeants:</a:t>
            </a:r>
            <a:endParaRPr lang="fr-FR" sz="2600" b="0" strike="noStrike" spc="-1">
              <a:solidFill>
                <a:srgbClr val="000000"/>
              </a:solidFill>
              <a:uFill>
                <a:solidFill>
                  <a:srgbClr val="FFFFFF"/>
                </a:solidFill>
              </a:uFill>
              <a:latin typeface="Arial"/>
            </a:endParaRPr>
          </a:p>
          <a:p>
            <a:pPr>
              <a:lnSpc>
                <a:spcPct val="80000"/>
              </a:lnSpc>
              <a:spcBef>
                <a:spcPts val="1400"/>
              </a:spcBef>
            </a:pPr>
            <a:endParaRPr lang="fr-FR" sz="2600" b="0" strike="noStrike" spc="-1">
              <a:solidFill>
                <a:srgbClr val="000000"/>
              </a:solidFill>
              <a:uFill>
                <a:solidFill>
                  <a:srgbClr val="FFFFFF"/>
                </a:solidFill>
              </a:uFill>
              <a:latin typeface="Arial"/>
            </a:endParaRPr>
          </a:p>
          <a:p>
            <a:pPr marL="216000" indent="-215280">
              <a:lnSpc>
                <a:spcPct val="100000"/>
              </a:lnSpc>
              <a:spcAft>
                <a:spcPts val="1142"/>
              </a:spcAft>
              <a:buClr>
                <a:srgbClr val="000000"/>
              </a:buClr>
              <a:buSzPct val="45000"/>
              <a:buFont typeface="Wingdings" charset="2"/>
              <a:buChar char=""/>
            </a:pPr>
            <a:r>
              <a:rPr lang="fr-FR" sz="2600" b="1" strike="noStrike" spc="-1">
                <a:solidFill>
                  <a:srgbClr val="1C1C1C"/>
                </a:solidFill>
                <a:uFill>
                  <a:solidFill>
                    <a:srgbClr val="FFFFFF"/>
                  </a:solidFill>
                </a:uFill>
                <a:latin typeface="Source Sans Pro Semibold"/>
                <a:ea typeface="DejaVu Sans"/>
              </a:rPr>
              <a:t>Disent ce qu’ils font </a:t>
            </a:r>
            <a:r>
              <a:rPr lang="fr-FR" sz="2600" b="0" strike="noStrike" spc="-1">
                <a:solidFill>
                  <a:srgbClr val="1C1C1C"/>
                </a:solidFill>
                <a:uFill>
                  <a:solidFill>
                    <a:srgbClr val="FFFFFF"/>
                  </a:solidFill>
                </a:uFill>
                <a:latin typeface="Source Sans Pro Semibold"/>
                <a:ea typeface="DejaVu Sans"/>
              </a:rPr>
              <a:t>: Rendent accessible et de façon proactive et compréhensible, les informations sur ce qu’ils font ;</a:t>
            </a:r>
            <a:endParaRPr lang="fr-FR" sz="2600" b="0" strike="noStrike" spc="-1">
              <a:solidFill>
                <a:srgbClr val="000000"/>
              </a:solidFill>
              <a:uFill>
                <a:solidFill>
                  <a:srgbClr val="FFFFFF"/>
                </a:solidFill>
              </a:uFill>
              <a:latin typeface="Arial"/>
            </a:endParaRPr>
          </a:p>
          <a:p>
            <a:pPr marL="216000" indent="-215280">
              <a:lnSpc>
                <a:spcPct val="100000"/>
              </a:lnSpc>
              <a:spcAft>
                <a:spcPts val="1142"/>
              </a:spcAft>
              <a:buClr>
                <a:srgbClr val="000000"/>
              </a:buClr>
              <a:buSzPct val="45000"/>
              <a:buFont typeface="Wingdings" charset="2"/>
              <a:buChar char=""/>
            </a:pPr>
            <a:r>
              <a:rPr lang="fr-FR" sz="2600" b="1" strike="noStrike" spc="-1">
                <a:solidFill>
                  <a:srgbClr val="1C1C1C"/>
                </a:solidFill>
                <a:uFill>
                  <a:solidFill>
                    <a:srgbClr val="FFFFFF"/>
                  </a:solidFill>
                </a:uFill>
                <a:latin typeface="Source Sans Pro Semibold"/>
                <a:ea typeface="DejaVu Sans"/>
              </a:rPr>
              <a:t>Justifient leurs choix et les résultats qu’ils obtiennent</a:t>
            </a:r>
            <a:r>
              <a:rPr lang="fr-FR" sz="2600" b="0" strike="noStrike" spc="-1">
                <a:solidFill>
                  <a:srgbClr val="1C1C1C"/>
                </a:solidFill>
                <a:uFill>
                  <a:solidFill>
                    <a:srgbClr val="FFFFFF"/>
                  </a:solidFill>
                </a:uFill>
                <a:latin typeface="Source Sans Pro Semibold"/>
                <a:ea typeface="DejaVu Sans"/>
              </a:rPr>
              <a:t> : Pourquoi fait-on tel choix au lieu de tel autre ? Pourquoi avons vous atteint tel résultat ?</a:t>
            </a:r>
            <a:endParaRPr lang="fr-FR" sz="2600" b="0" strike="noStrike" spc="-1">
              <a:solidFill>
                <a:srgbClr val="000000"/>
              </a:solidFill>
              <a:uFill>
                <a:solidFill>
                  <a:srgbClr val="FFFFFF"/>
                </a:solidFill>
              </a:uFill>
              <a:latin typeface="Arial"/>
            </a:endParaRPr>
          </a:p>
          <a:p>
            <a:pPr marL="216000" indent="-215280">
              <a:lnSpc>
                <a:spcPct val="100000"/>
              </a:lnSpc>
              <a:spcAft>
                <a:spcPts val="1142"/>
              </a:spcAft>
              <a:buClr>
                <a:srgbClr val="000000"/>
              </a:buClr>
              <a:buSzPct val="45000"/>
              <a:buFont typeface="Wingdings" charset="2"/>
              <a:buChar char=""/>
            </a:pPr>
            <a:r>
              <a:rPr lang="fr-FR" sz="2600" b="1" strike="noStrike" spc="-1">
                <a:solidFill>
                  <a:srgbClr val="1C1C1C"/>
                </a:solidFill>
                <a:uFill>
                  <a:solidFill>
                    <a:srgbClr val="FFFFFF"/>
                  </a:solidFill>
                </a:uFill>
                <a:latin typeface="Source Sans Pro Semibold"/>
                <a:ea typeface="DejaVu Sans"/>
              </a:rPr>
              <a:t>Demande l’avis du citoyen</a:t>
            </a:r>
            <a:r>
              <a:rPr lang="fr-FR" sz="2600" b="0" strike="noStrike" spc="-1">
                <a:solidFill>
                  <a:srgbClr val="1C1C1C"/>
                </a:solidFill>
                <a:uFill>
                  <a:solidFill>
                    <a:srgbClr val="FFFFFF"/>
                  </a:solidFill>
                </a:uFill>
                <a:latin typeface="Source Sans Pro Semibold"/>
                <a:ea typeface="DejaVu Sans"/>
              </a:rPr>
              <a:t> : impliquer le citoyen dans la prise de décision à travers des mécanismes clairs</a:t>
            </a:r>
            <a:endParaRPr lang="fr-FR" sz="2600" b="0" strike="noStrike" spc="-1">
              <a:solidFill>
                <a:srgbClr val="000000"/>
              </a:solidFill>
              <a:uFill>
                <a:solidFill>
                  <a:srgbClr val="FFFFFF"/>
                </a:solidFill>
              </a:uFill>
              <a:latin typeface="Arial"/>
            </a:endParaRPr>
          </a:p>
          <a:p>
            <a:pPr marL="216000" indent="-215280">
              <a:lnSpc>
                <a:spcPct val="100000"/>
              </a:lnSpc>
              <a:spcAft>
                <a:spcPts val="1142"/>
              </a:spcAft>
              <a:buClr>
                <a:srgbClr val="000000"/>
              </a:buClr>
              <a:buSzPct val="45000"/>
              <a:buFont typeface="Wingdings" charset="2"/>
              <a:buChar char=""/>
            </a:pPr>
            <a:r>
              <a:rPr lang="fr-FR" sz="2600" b="1" strike="noStrike" spc="-1">
                <a:solidFill>
                  <a:srgbClr val="1C1C1C"/>
                </a:solidFill>
                <a:uFill>
                  <a:solidFill>
                    <a:srgbClr val="FFFFFF"/>
                  </a:solidFill>
                </a:uFill>
                <a:latin typeface="Source Sans Pro Semibold"/>
                <a:ea typeface="DejaVu Sans"/>
              </a:rPr>
              <a:t>Exploiter la puissance du numérique et de l’innovation dans les actions ci-dessus</a:t>
            </a:r>
            <a:endParaRPr lang="fr-FR" sz="26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457200" y="175680"/>
            <a:ext cx="8228880" cy="1339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fr-FR" sz="4400" b="0" strike="noStrike" spc="-1" dirty="0">
                <a:solidFill>
                  <a:srgbClr val="000000"/>
                </a:solidFill>
                <a:uFill>
                  <a:solidFill>
                    <a:srgbClr val="FFFFFF"/>
                  </a:solidFill>
                </a:uFill>
                <a:latin typeface="Arial"/>
                <a:ea typeface="Arial"/>
              </a:rPr>
              <a:t>Engagement citoyen comme essence du PGO</a:t>
            </a:r>
            <a:endParaRPr lang="fr-FR" sz="4400" b="0" strike="noStrike" spc="-1" dirty="0">
              <a:solidFill>
                <a:srgbClr val="000000"/>
              </a:solidFill>
              <a:uFill>
                <a:solidFill>
                  <a:srgbClr val="FFFFFF"/>
                </a:solidFill>
              </a:uFill>
              <a:latin typeface="Arial"/>
            </a:endParaRPr>
          </a:p>
        </p:txBody>
      </p:sp>
      <p:sp>
        <p:nvSpPr>
          <p:cNvPr id="146" name="CustomShape 2"/>
          <p:cNvSpPr/>
          <p:nvPr/>
        </p:nvSpPr>
        <p:spPr>
          <a:xfrm>
            <a:off x="457200" y="1604520"/>
            <a:ext cx="8228880" cy="3976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a:bodyPr>
          <a:lstStyle/>
          <a:p>
            <a:pPr>
              <a:lnSpc>
                <a:spcPct val="80000"/>
              </a:lnSpc>
              <a:spcBef>
                <a:spcPts val="1400"/>
              </a:spcBef>
            </a:pPr>
            <a:endParaRPr lang="fr-FR" sz="1800" b="0" strike="noStrike" spc="-1">
              <a:solidFill>
                <a:srgbClr val="000000"/>
              </a:solidFill>
              <a:uFill>
                <a:solidFill>
                  <a:srgbClr val="FFFFFF"/>
                </a:solidFill>
              </a:uFill>
              <a:latin typeface="Arial"/>
            </a:endParaRPr>
          </a:p>
          <a:p>
            <a:pPr marL="432000" indent="-323640">
              <a:lnSpc>
                <a:spcPct val="80000"/>
              </a:lnSpc>
              <a:spcBef>
                <a:spcPts val="1400"/>
              </a:spcBef>
              <a:buClr>
                <a:srgbClr val="000000"/>
              </a:buClr>
              <a:buSzPct val="45000"/>
              <a:buFont typeface="Wingdings" charset="2"/>
              <a:buChar char=""/>
            </a:pPr>
            <a:r>
              <a:rPr lang="fr-FR" sz="2400" b="0" strike="noStrike" spc="-97">
                <a:solidFill>
                  <a:srgbClr val="000000"/>
                </a:solidFill>
                <a:uFill>
                  <a:solidFill>
                    <a:srgbClr val="FFFFFF"/>
                  </a:solidFill>
                </a:uFill>
                <a:latin typeface="Arial"/>
                <a:ea typeface="Arial"/>
              </a:rPr>
              <a:t>Au delà du vote, un engagement citoyen dans la prise de décision est essentiel pour garder la confiance ;</a:t>
            </a:r>
            <a:endParaRPr lang="fr-FR" sz="2400" b="0" strike="noStrike" spc="-1">
              <a:solidFill>
                <a:srgbClr val="000000"/>
              </a:solidFill>
              <a:uFill>
                <a:solidFill>
                  <a:srgbClr val="FFFFFF"/>
                </a:solidFill>
              </a:uFill>
              <a:latin typeface="Arial"/>
            </a:endParaRPr>
          </a:p>
          <a:p>
            <a:pPr>
              <a:lnSpc>
                <a:spcPct val="80000"/>
              </a:lnSpc>
              <a:spcBef>
                <a:spcPts val="1400"/>
              </a:spcBef>
            </a:pPr>
            <a:endParaRPr lang="fr-FR" sz="2400" b="0" strike="noStrike" spc="-1">
              <a:solidFill>
                <a:srgbClr val="000000"/>
              </a:solidFill>
              <a:uFill>
                <a:solidFill>
                  <a:srgbClr val="FFFFFF"/>
                </a:solidFill>
              </a:uFill>
              <a:latin typeface="Arial"/>
            </a:endParaRPr>
          </a:p>
          <a:p>
            <a:pPr marL="432000" indent="-323640">
              <a:lnSpc>
                <a:spcPct val="80000"/>
              </a:lnSpc>
              <a:spcBef>
                <a:spcPts val="1400"/>
              </a:spcBef>
              <a:buClr>
                <a:srgbClr val="000000"/>
              </a:buClr>
              <a:buSzPct val="45000"/>
              <a:buFont typeface="Wingdings" charset="2"/>
              <a:buChar char=""/>
            </a:pPr>
            <a:r>
              <a:rPr lang="fr-FR" sz="2400" b="0" strike="noStrike" spc="-97">
                <a:solidFill>
                  <a:srgbClr val="000000"/>
                </a:solidFill>
                <a:uFill>
                  <a:solidFill>
                    <a:srgbClr val="FFFFFF"/>
                  </a:solidFill>
                </a:uFill>
                <a:latin typeface="Arial"/>
                <a:ea typeface="Arial"/>
              </a:rPr>
              <a:t>Les libertés civiles est une condition d’éligibilité au PGO ;</a:t>
            </a:r>
            <a:endParaRPr lang="fr-FR" sz="2400" b="0" strike="noStrike" spc="-1">
              <a:solidFill>
                <a:srgbClr val="000000"/>
              </a:solidFill>
              <a:uFill>
                <a:solidFill>
                  <a:srgbClr val="FFFFFF"/>
                </a:solidFill>
              </a:uFill>
              <a:latin typeface="Arial"/>
            </a:endParaRPr>
          </a:p>
          <a:p>
            <a:pPr>
              <a:lnSpc>
                <a:spcPct val="80000"/>
              </a:lnSpc>
              <a:spcBef>
                <a:spcPts val="1400"/>
              </a:spcBef>
            </a:pPr>
            <a:endParaRPr lang="fr-FR" sz="2400" b="0" strike="noStrike" spc="-1">
              <a:solidFill>
                <a:srgbClr val="000000"/>
              </a:solidFill>
              <a:uFill>
                <a:solidFill>
                  <a:srgbClr val="FFFFFF"/>
                </a:solidFill>
              </a:uFill>
              <a:latin typeface="Arial"/>
            </a:endParaRPr>
          </a:p>
          <a:p>
            <a:pPr marL="432000" indent="-323640">
              <a:lnSpc>
                <a:spcPct val="80000"/>
              </a:lnSpc>
              <a:spcBef>
                <a:spcPts val="1400"/>
              </a:spcBef>
              <a:buClr>
                <a:srgbClr val="000000"/>
              </a:buClr>
              <a:buSzPct val="45000"/>
              <a:buFont typeface="Wingdings" charset="2"/>
              <a:buChar char=""/>
            </a:pPr>
            <a:r>
              <a:rPr lang="fr-FR" sz="2400" b="0" strike="noStrike" spc="-97">
                <a:solidFill>
                  <a:srgbClr val="000000"/>
                </a:solidFill>
                <a:uFill>
                  <a:solidFill>
                    <a:srgbClr val="FFFFFF"/>
                  </a:solidFill>
                </a:uFill>
                <a:latin typeface="Arial"/>
                <a:ea typeface="Arial"/>
              </a:rPr>
              <a:t>« Gouvernement ouvert nécessite l'ouverture à la participation et à l’engagement des citoyens dans l'élaboration des politiques et la gouvernance » (PGO)</a:t>
            </a:r>
            <a:endParaRPr lang="fr-FR" sz="2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11139" y="390726"/>
            <a:ext cx="3482666" cy="7596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ctr"/>
          <a:lstStyle/>
          <a:p>
            <a:pPr algn="ctr">
              <a:lnSpc>
                <a:spcPct val="100000"/>
              </a:lnSpc>
            </a:pPr>
            <a:r>
              <a:rPr lang="fr-FR" sz="4400" b="0" strike="noStrike" spc="-1" dirty="0">
                <a:solidFill>
                  <a:srgbClr val="595959"/>
                </a:solidFill>
                <a:uFill>
                  <a:solidFill>
                    <a:srgbClr val="FFFFFF"/>
                  </a:solidFill>
                </a:uFill>
                <a:latin typeface="Candara"/>
                <a:ea typeface="Candara"/>
              </a:rPr>
              <a:t>Plan</a:t>
            </a:r>
            <a:endParaRPr lang="fr-FR" sz="4400" b="0" strike="noStrike" spc="-1" dirty="0">
              <a:solidFill>
                <a:srgbClr val="000000"/>
              </a:solidFill>
              <a:uFill>
                <a:solidFill>
                  <a:srgbClr val="FFFFFF"/>
                </a:solidFill>
              </a:uFill>
              <a:latin typeface="Arial"/>
            </a:endParaRPr>
          </a:p>
        </p:txBody>
      </p:sp>
      <p:sp>
        <p:nvSpPr>
          <p:cNvPr id="4" name="TextBox 3">
            <a:extLst>
              <a:ext uri="{FF2B5EF4-FFF2-40B4-BE49-F238E27FC236}">
                <a16:creationId xmlns:a16="http://schemas.microsoft.com/office/drawing/2014/main" id="{74811BDE-B245-814A-9C39-572D645842AB}"/>
              </a:ext>
            </a:extLst>
          </p:cNvPr>
          <p:cNvSpPr txBox="1"/>
          <p:nvPr/>
        </p:nvSpPr>
        <p:spPr>
          <a:xfrm>
            <a:off x="2285452" y="4466917"/>
            <a:ext cx="3349802" cy="646331"/>
          </a:xfrm>
          <a:prstGeom prst="rect">
            <a:avLst/>
          </a:prstGeom>
          <a:solidFill>
            <a:srgbClr val="00B050">
              <a:alpha val="63000"/>
            </a:srgbClr>
          </a:solidFill>
        </p:spPr>
        <p:txBody>
          <a:bodyPr wrap="square" rtlCol="0">
            <a:spAutoFit/>
          </a:bodyPr>
          <a:lstStyle/>
          <a:p>
            <a:r>
              <a:rPr lang="fr-FR" sz="3600" b="1" spc="-97" dirty="0">
                <a:solidFill>
                  <a:schemeClr val="bg1"/>
                </a:solidFill>
                <a:uFill>
                  <a:solidFill>
                    <a:srgbClr val="FFFFFF"/>
                  </a:solidFill>
                </a:uFill>
                <a:ea typeface="Arial"/>
              </a:rPr>
              <a:t>Principes</a:t>
            </a:r>
            <a:endParaRPr lang="en-US" sz="3600" dirty="0">
              <a:solidFill>
                <a:schemeClr val="bg1"/>
              </a:solidFill>
            </a:endParaRPr>
          </a:p>
        </p:txBody>
      </p:sp>
      <p:sp>
        <p:nvSpPr>
          <p:cNvPr id="8" name="TextBox 7">
            <a:extLst>
              <a:ext uri="{FF2B5EF4-FFF2-40B4-BE49-F238E27FC236}">
                <a16:creationId xmlns:a16="http://schemas.microsoft.com/office/drawing/2014/main" id="{06F0ADB5-E319-C44F-97D9-AB89051C1DBD}"/>
              </a:ext>
            </a:extLst>
          </p:cNvPr>
          <p:cNvSpPr txBox="1"/>
          <p:nvPr/>
        </p:nvSpPr>
        <p:spPr>
          <a:xfrm>
            <a:off x="350873" y="5559777"/>
            <a:ext cx="3242932" cy="646331"/>
          </a:xfrm>
          <a:prstGeom prst="rect">
            <a:avLst/>
          </a:prstGeom>
          <a:solidFill>
            <a:srgbClr val="00B050">
              <a:alpha val="63000"/>
            </a:srgbClr>
          </a:solidFill>
        </p:spPr>
        <p:txBody>
          <a:bodyPr wrap="square" rtlCol="0">
            <a:spAutoFit/>
          </a:bodyPr>
          <a:lstStyle/>
          <a:p>
            <a:r>
              <a:rPr lang="fr-FR" sz="3600" b="1" spc="-97" dirty="0">
                <a:solidFill>
                  <a:schemeClr val="bg1"/>
                </a:solidFill>
                <a:uFill>
                  <a:solidFill>
                    <a:srgbClr val="FFFFFF"/>
                  </a:solidFill>
                </a:uFill>
                <a:ea typeface="Arial"/>
              </a:rPr>
              <a:t>Genèse</a:t>
            </a:r>
            <a:endParaRPr lang="en-US" sz="3600" dirty="0">
              <a:solidFill>
                <a:schemeClr val="bg1"/>
              </a:solidFill>
            </a:endParaRPr>
          </a:p>
        </p:txBody>
      </p:sp>
      <p:sp>
        <p:nvSpPr>
          <p:cNvPr id="9" name="TextBox 8">
            <a:extLst>
              <a:ext uri="{FF2B5EF4-FFF2-40B4-BE49-F238E27FC236}">
                <a16:creationId xmlns:a16="http://schemas.microsoft.com/office/drawing/2014/main" id="{C5F60B5D-B401-8E4A-9949-669E9CF3E896}"/>
              </a:ext>
            </a:extLst>
          </p:cNvPr>
          <p:cNvSpPr txBox="1"/>
          <p:nvPr/>
        </p:nvSpPr>
        <p:spPr>
          <a:xfrm>
            <a:off x="3960353" y="3345695"/>
            <a:ext cx="3620931" cy="646331"/>
          </a:xfrm>
          <a:prstGeom prst="rect">
            <a:avLst/>
          </a:prstGeom>
          <a:solidFill>
            <a:srgbClr val="00B050">
              <a:alpha val="63000"/>
            </a:srgbClr>
          </a:solidFill>
        </p:spPr>
        <p:txBody>
          <a:bodyPr wrap="square" rtlCol="0">
            <a:spAutoFit/>
          </a:bodyPr>
          <a:lstStyle/>
          <a:p>
            <a:r>
              <a:rPr lang="fr-FR" sz="3600" b="1" spc="-97" dirty="0">
                <a:solidFill>
                  <a:schemeClr val="bg1"/>
                </a:solidFill>
                <a:uFill>
                  <a:solidFill>
                    <a:srgbClr val="FFFFFF"/>
                  </a:solidFill>
                </a:uFill>
                <a:ea typeface="Arial"/>
              </a:rPr>
              <a:t>Fonctionnement</a:t>
            </a:r>
            <a:endParaRPr lang="en-US" sz="3600" dirty="0">
              <a:solidFill>
                <a:schemeClr val="bg1"/>
              </a:solidFill>
            </a:endParaRPr>
          </a:p>
        </p:txBody>
      </p:sp>
      <p:sp>
        <p:nvSpPr>
          <p:cNvPr id="10" name="TextBox 9">
            <a:extLst>
              <a:ext uri="{FF2B5EF4-FFF2-40B4-BE49-F238E27FC236}">
                <a16:creationId xmlns:a16="http://schemas.microsoft.com/office/drawing/2014/main" id="{9A0E09CB-9C9E-4541-9CD8-769742848286}"/>
              </a:ext>
            </a:extLst>
          </p:cNvPr>
          <p:cNvSpPr txBox="1"/>
          <p:nvPr/>
        </p:nvSpPr>
        <p:spPr>
          <a:xfrm>
            <a:off x="5388392" y="2162290"/>
            <a:ext cx="3620931" cy="646331"/>
          </a:xfrm>
          <a:prstGeom prst="rect">
            <a:avLst/>
          </a:prstGeom>
          <a:solidFill>
            <a:srgbClr val="FF0000">
              <a:alpha val="63000"/>
            </a:srgbClr>
          </a:solidFill>
        </p:spPr>
        <p:txBody>
          <a:bodyPr wrap="square" rtlCol="0">
            <a:spAutoFit/>
          </a:bodyPr>
          <a:lstStyle/>
          <a:p>
            <a:r>
              <a:rPr lang="fr-FR" sz="3600" b="1" spc="-97" dirty="0">
                <a:solidFill>
                  <a:schemeClr val="bg1"/>
                </a:solidFill>
                <a:uFill>
                  <a:solidFill>
                    <a:srgbClr val="FFFFFF"/>
                  </a:solidFill>
                </a:uFill>
                <a:ea typeface="Arial"/>
              </a:rPr>
              <a:t>Impact</a:t>
            </a:r>
            <a:endParaRPr lang="en-US" sz="3600" dirty="0">
              <a:solidFill>
                <a:schemeClr val="bg1"/>
              </a:solidFill>
            </a:endParaRPr>
          </a:p>
        </p:txBody>
      </p:sp>
    </p:spTree>
    <p:extLst>
      <p:ext uri="{BB962C8B-B14F-4D97-AF65-F5344CB8AC3E}">
        <p14:creationId xmlns:p14="http://schemas.microsoft.com/office/powerpoint/2010/main" val="146857802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457200" y="175680"/>
            <a:ext cx="8228880" cy="589864"/>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fr-FR" sz="4400" b="0" strike="noStrike" spc="-1">
                <a:solidFill>
                  <a:srgbClr val="000000"/>
                </a:solidFill>
                <a:uFill>
                  <a:solidFill>
                    <a:srgbClr val="FFFFFF"/>
                  </a:solidFill>
                </a:uFill>
                <a:latin typeface="Arial"/>
                <a:ea typeface="Arial"/>
              </a:rPr>
              <a:t>Fonctionnement</a:t>
            </a:r>
            <a:endParaRPr lang="fr-FR" sz="4400" b="0" strike="noStrike" spc="-1">
              <a:solidFill>
                <a:srgbClr val="000000"/>
              </a:solidFill>
              <a:uFill>
                <a:solidFill>
                  <a:srgbClr val="FFFFFF"/>
                </a:solidFill>
              </a:uFill>
              <a:latin typeface="Arial"/>
            </a:endParaRPr>
          </a:p>
        </p:txBody>
      </p:sp>
      <p:sp>
        <p:nvSpPr>
          <p:cNvPr id="150" name="CustomShape 4"/>
          <p:cNvSpPr/>
          <p:nvPr/>
        </p:nvSpPr>
        <p:spPr>
          <a:xfrm>
            <a:off x="457199" y="1016450"/>
            <a:ext cx="6602820" cy="283287"/>
          </a:xfrm>
          <a:prstGeom prst="rect">
            <a:avLst/>
          </a:prstGeom>
          <a:solidFill>
            <a:schemeClr val="accent4">
              <a:lumOff val="24313"/>
            </a:schemeClr>
          </a:solidFill>
          <a:ln w="12600">
            <a:noFill/>
          </a:ln>
        </p:spPr>
        <p:style>
          <a:lnRef idx="0">
            <a:scrgbClr r="0" g="0" b="0"/>
          </a:lnRef>
          <a:fillRef idx="0">
            <a:scrgbClr r="0" g="0" b="0"/>
          </a:fillRef>
          <a:effectRef idx="0">
            <a:scrgbClr r="0" g="0" b="0"/>
          </a:effectRef>
          <a:fontRef idx="minor"/>
        </p:style>
        <p:txBody>
          <a:bodyPr wrap="none" lIns="45720" tIns="0" rIns="45720" bIns="0"/>
          <a:lstStyle/>
          <a:p>
            <a:pPr marL="432000" indent="-323640">
              <a:lnSpc>
                <a:spcPct val="100000"/>
              </a:lnSpc>
              <a:spcBef>
                <a:spcPts val="1400"/>
              </a:spcBef>
              <a:buClr>
                <a:srgbClr val="000000"/>
              </a:buClr>
              <a:buSzPct val="45000"/>
              <a:buFont typeface="Wingdings" charset="2"/>
              <a:buChar char=""/>
            </a:pPr>
            <a:r>
              <a:rPr lang="fr-FR" sz="2000" b="0" strike="noStrike" spc="-97">
                <a:solidFill>
                  <a:srgbClr val="000000"/>
                </a:solidFill>
                <a:uFill>
                  <a:solidFill>
                    <a:srgbClr val="FFFFFF"/>
                  </a:solidFill>
                </a:uFill>
                <a:latin typeface="Arial"/>
                <a:ea typeface="Arial"/>
              </a:rPr>
              <a:t>Condition  l’éligibilité</a:t>
            </a:r>
            <a:endParaRPr lang="fr-FR" sz="2000" b="0" strike="noStrike" spc="-1">
              <a:solidFill>
                <a:srgbClr val="000000"/>
              </a:solidFill>
              <a:uFill>
                <a:solidFill>
                  <a:srgbClr val="FFFFFF"/>
                </a:solidFill>
              </a:uFill>
              <a:latin typeface="Arial"/>
            </a:endParaRPr>
          </a:p>
        </p:txBody>
      </p:sp>
      <p:sp>
        <p:nvSpPr>
          <p:cNvPr id="7" name="CustomShape 4">
            <a:extLst>
              <a:ext uri="{FF2B5EF4-FFF2-40B4-BE49-F238E27FC236}">
                <a16:creationId xmlns:a16="http://schemas.microsoft.com/office/drawing/2014/main" id="{ADBFA52A-1897-234A-AB27-2F2F61DF5133}"/>
              </a:ext>
            </a:extLst>
          </p:cNvPr>
          <p:cNvSpPr/>
          <p:nvPr/>
        </p:nvSpPr>
        <p:spPr>
          <a:xfrm>
            <a:off x="457198" y="3496924"/>
            <a:ext cx="6602821" cy="283287"/>
          </a:xfrm>
          <a:prstGeom prst="rect">
            <a:avLst/>
          </a:prstGeom>
          <a:solidFill>
            <a:schemeClr val="accent4">
              <a:lumOff val="24313"/>
            </a:schemeClr>
          </a:solidFill>
          <a:ln w="12600">
            <a:noFill/>
          </a:ln>
        </p:spPr>
        <p:style>
          <a:lnRef idx="0">
            <a:scrgbClr r="0" g="0" b="0"/>
          </a:lnRef>
          <a:fillRef idx="0">
            <a:scrgbClr r="0" g="0" b="0"/>
          </a:fillRef>
          <a:effectRef idx="0">
            <a:scrgbClr r="0" g="0" b="0"/>
          </a:effectRef>
          <a:fontRef idx="minor"/>
        </p:style>
        <p:txBody>
          <a:bodyPr wrap="none" lIns="45720" tIns="0" rIns="45720" bIns="0"/>
          <a:lstStyle/>
          <a:p>
            <a:pPr marL="432000" indent="-323640">
              <a:lnSpc>
                <a:spcPct val="100000"/>
              </a:lnSpc>
              <a:spcBef>
                <a:spcPts val="1400"/>
              </a:spcBef>
              <a:buClr>
                <a:srgbClr val="000000"/>
              </a:buClr>
              <a:buSzPct val="45000"/>
              <a:buFont typeface="Wingdings" charset="2"/>
              <a:buChar char=""/>
            </a:pPr>
            <a:r>
              <a:rPr lang="fr-FR" sz="2000" b="0" strike="noStrike" spc="-97" dirty="0">
                <a:solidFill>
                  <a:srgbClr val="000000"/>
                </a:solidFill>
                <a:uFill>
                  <a:solidFill>
                    <a:srgbClr val="FFFFFF"/>
                  </a:solidFill>
                </a:uFill>
                <a:latin typeface="Arial"/>
                <a:ea typeface="Arial"/>
              </a:rPr>
              <a:t>Plan d’action nationaux (Co-création &amp; </a:t>
            </a:r>
            <a:r>
              <a:rPr lang="fr-FR" sz="2000" dirty="0"/>
              <a:t>Co-implémentation</a:t>
            </a:r>
            <a:r>
              <a:rPr lang="fr-FR" sz="2000" b="0" strike="noStrike" spc="-97" dirty="0">
                <a:solidFill>
                  <a:srgbClr val="000000"/>
                </a:solidFill>
                <a:uFill>
                  <a:solidFill>
                    <a:srgbClr val="FFFFFF"/>
                  </a:solidFill>
                </a:uFill>
                <a:latin typeface="Arial"/>
                <a:ea typeface="Arial"/>
              </a:rPr>
              <a:t>)</a:t>
            </a:r>
            <a:endParaRPr lang="fr-FR" sz="20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293BC639-663F-604F-8A99-942CC21700D9}"/>
              </a:ext>
            </a:extLst>
          </p:cNvPr>
          <p:cNvSpPr txBox="1"/>
          <p:nvPr/>
        </p:nvSpPr>
        <p:spPr>
          <a:xfrm>
            <a:off x="457199" y="1352221"/>
            <a:ext cx="8410354" cy="1754326"/>
          </a:xfrm>
          <a:prstGeom prst="rect">
            <a:avLst/>
          </a:prstGeom>
          <a:noFill/>
        </p:spPr>
        <p:txBody>
          <a:bodyPr wrap="square" rtlCol="0">
            <a:spAutoFit/>
          </a:bodyPr>
          <a:lstStyle/>
          <a:p>
            <a:pPr algn="just"/>
            <a:r>
              <a:rPr lang="fr-FR" dirty="0"/>
              <a:t>Les critère à prendre en compte sont: transparence budgétaire et fiscal, accès à l'information, divulgation du revenu et des avoirs des élus et responsables publics, participation et engagement des citoyens dans l'action publique. La combinaison de ces critères établit un score d'éligibilité chaque pays membres. Un pays doit remplir au moins 75 % de ces obligations pour pouvoir rejoindre le partenariat. </a:t>
            </a:r>
          </a:p>
        </p:txBody>
      </p:sp>
      <p:sp>
        <p:nvSpPr>
          <p:cNvPr id="12" name="TextBox 11">
            <a:extLst>
              <a:ext uri="{FF2B5EF4-FFF2-40B4-BE49-F238E27FC236}">
                <a16:creationId xmlns:a16="http://schemas.microsoft.com/office/drawing/2014/main" id="{57A01A3E-7601-3141-BBD8-B18C80066BF4}"/>
              </a:ext>
            </a:extLst>
          </p:cNvPr>
          <p:cNvSpPr txBox="1"/>
          <p:nvPr/>
        </p:nvSpPr>
        <p:spPr>
          <a:xfrm>
            <a:off x="366463" y="3851095"/>
            <a:ext cx="8410354" cy="2031325"/>
          </a:xfrm>
          <a:prstGeom prst="rect">
            <a:avLst/>
          </a:prstGeom>
          <a:noFill/>
        </p:spPr>
        <p:txBody>
          <a:bodyPr wrap="square" rtlCol="0">
            <a:spAutoFit/>
          </a:bodyPr>
          <a:lstStyle/>
          <a:p>
            <a:pPr algn="just"/>
            <a:r>
              <a:rPr lang="fr-FR" dirty="0"/>
              <a:t>Un pays qui adhère au partenariat élabore un plan d’action national  biennal, comportant des engagements à mettre en œuvre par le gouvernement. L’élaboration (</a:t>
            </a:r>
            <a:r>
              <a:rPr lang="fr-FR" dirty="0" err="1"/>
              <a:t>co</a:t>
            </a:r>
            <a:r>
              <a:rPr lang="fr-FR" dirty="0"/>
              <a:t>-création) de ce plan d’action est collaborative avec tous les acteurs (gouvernement, citoyens, société civile, syndicats, secteur privé, collectivités territoriales…  </a:t>
            </a:r>
          </a:p>
          <a:p>
            <a:pPr algn="just"/>
            <a:r>
              <a:rPr lang="fr-FR" dirty="0"/>
              <a:t>Le suivi de la mise en œuvre (Co-implémentation) du plan est assuré par un forum multi-intervenants comprenant les mêmes acteurs ci-dessus cités</a:t>
            </a:r>
          </a:p>
        </p:txBody>
      </p:sp>
    </p:spTree>
    <p:extLst>
      <p:ext uri="{BB962C8B-B14F-4D97-AF65-F5344CB8AC3E}">
        <p14:creationId xmlns:p14="http://schemas.microsoft.com/office/powerpoint/2010/main" val="3364460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457200" y="175680"/>
            <a:ext cx="8228880" cy="589864"/>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fr-FR" sz="4400" b="0" strike="noStrike" spc="-1">
                <a:solidFill>
                  <a:srgbClr val="000000"/>
                </a:solidFill>
                <a:uFill>
                  <a:solidFill>
                    <a:srgbClr val="FFFFFF"/>
                  </a:solidFill>
                </a:uFill>
                <a:latin typeface="Arial"/>
                <a:ea typeface="Arial"/>
              </a:rPr>
              <a:t>Fonctionnement</a:t>
            </a:r>
            <a:endParaRPr lang="fr-FR" sz="4400" b="0" strike="noStrike" spc="-1">
              <a:solidFill>
                <a:srgbClr val="000000"/>
              </a:solidFill>
              <a:uFill>
                <a:solidFill>
                  <a:srgbClr val="FFFFFF"/>
                </a:solidFill>
              </a:uFill>
              <a:latin typeface="Arial"/>
            </a:endParaRPr>
          </a:p>
        </p:txBody>
      </p:sp>
      <p:sp>
        <p:nvSpPr>
          <p:cNvPr id="8" name="CustomShape 4">
            <a:extLst>
              <a:ext uri="{FF2B5EF4-FFF2-40B4-BE49-F238E27FC236}">
                <a16:creationId xmlns:a16="http://schemas.microsoft.com/office/drawing/2014/main" id="{EAAA515C-607A-7A48-8832-BB572CA4C799}"/>
              </a:ext>
            </a:extLst>
          </p:cNvPr>
          <p:cNvSpPr/>
          <p:nvPr/>
        </p:nvSpPr>
        <p:spPr>
          <a:xfrm>
            <a:off x="366463" y="1100671"/>
            <a:ext cx="6602822" cy="283287"/>
          </a:xfrm>
          <a:prstGeom prst="rect">
            <a:avLst/>
          </a:prstGeom>
          <a:solidFill>
            <a:schemeClr val="accent4">
              <a:lumOff val="24313"/>
            </a:schemeClr>
          </a:solidFill>
          <a:ln w="12600">
            <a:noFill/>
          </a:ln>
        </p:spPr>
        <p:style>
          <a:lnRef idx="0">
            <a:scrgbClr r="0" g="0" b="0"/>
          </a:lnRef>
          <a:fillRef idx="0">
            <a:scrgbClr r="0" g="0" b="0"/>
          </a:fillRef>
          <a:effectRef idx="0">
            <a:scrgbClr r="0" g="0" b="0"/>
          </a:effectRef>
          <a:fontRef idx="minor"/>
        </p:style>
        <p:txBody>
          <a:bodyPr wrap="none" lIns="45720" tIns="0" rIns="45720" bIns="0"/>
          <a:lstStyle/>
          <a:p>
            <a:pPr marL="432000" indent="-323640">
              <a:lnSpc>
                <a:spcPct val="100000"/>
              </a:lnSpc>
              <a:spcBef>
                <a:spcPts val="1400"/>
              </a:spcBef>
              <a:buClr>
                <a:srgbClr val="000000"/>
              </a:buClr>
              <a:buSzPct val="45000"/>
              <a:buFont typeface="Wingdings" charset="2"/>
              <a:buChar char=""/>
            </a:pPr>
            <a:r>
              <a:rPr lang="fr-FR" sz="2000" spc="-97" dirty="0">
                <a:solidFill>
                  <a:srgbClr val="000000"/>
                </a:solidFill>
                <a:uFill>
                  <a:solidFill>
                    <a:srgbClr val="FFFFFF"/>
                  </a:solidFill>
                </a:uFill>
                <a:ea typeface="Arial"/>
              </a:rPr>
              <a:t>Groupes de travail au sein du Partenariat</a:t>
            </a:r>
          </a:p>
        </p:txBody>
      </p:sp>
      <p:sp>
        <p:nvSpPr>
          <p:cNvPr id="9" name="CustomShape 4">
            <a:extLst>
              <a:ext uri="{FF2B5EF4-FFF2-40B4-BE49-F238E27FC236}">
                <a16:creationId xmlns:a16="http://schemas.microsoft.com/office/drawing/2014/main" id="{B5A1DE7D-20F4-6E45-84EA-84B2DA794C90}"/>
              </a:ext>
            </a:extLst>
          </p:cNvPr>
          <p:cNvSpPr/>
          <p:nvPr/>
        </p:nvSpPr>
        <p:spPr>
          <a:xfrm>
            <a:off x="366462" y="4719453"/>
            <a:ext cx="6602823" cy="283287"/>
          </a:xfrm>
          <a:prstGeom prst="rect">
            <a:avLst/>
          </a:prstGeom>
          <a:solidFill>
            <a:schemeClr val="accent4">
              <a:lumOff val="24313"/>
            </a:schemeClr>
          </a:solidFill>
          <a:ln w="12600">
            <a:noFill/>
          </a:ln>
        </p:spPr>
        <p:style>
          <a:lnRef idx="0">
            <a:scrgbClr r="0" g="0" b="0"/>
          </a:lnRef>
          <a:fillRef idx="0">
            <a:scrgbClr r="0" g="0" b="0"/>
          </a:fillRef>
          <a:effectRef idx="0">
            <a:scrgbClr r="0" g="0" b="0"/>
          </a:effectRef>
          <a:fontRef idx="minor"/>
        </p:style>
        <p:txBody>
          <a:bodyPr wrap="none" lIns="45720" tIns="0" rIns="45720" bIns="0"/>
          <a:lstStyle/>
          <a:p>
            <a:pPr marL="432000" indent="-323640">
              <a:lnSpc>
                <a:spcPct val="100000"/>
              </a:lnSpc>
              <a:spcBef>
                <a:spcPts val="1400"/>
              </a:spcBef>
              <a:buClr>
                <a:srgbClr val="000000"/>
              </a:buClr>
              <a:buSzPct val="45000"/>
              <a:buFont typeface="Wingdings" charset="2"/>
              <a:buChar char=""/>
            </a:pPr>
            <a:r>
              <a:rPr lang="fr-FR" sz="2000" spc="-97">
                <a:solidFill>
                  <a:srgbClr val="000000"/>
                </a:solidFill>
                <a:uFill>
                  <a:solidFill>
                    <a:srgbClr val="FFFFFF"/>
                  </a:solidFill>
                </a:uFill>
                <a:ea typeface="Arial"/>
              </a:rPr>
              <a:t>Cadres d’échanage et d’aprentissage</a:t>
            </a:r>
          </a:p>
        </p:txBody>
      </p:sp>
      <p:sp>
        <p:nvSpPr>
          <p:cNvPr id="13" name="TextBox 12">
            <a:extLst>
              <a:ext uri="{FF2B5EF4-FFF2-40B4-BE49-F238E27FC236}">
                <a16:creationId xmlns:a16="http://schemas.microsoft.com/office/drawing/2014/main" id="{D38C0DCE-4171-CA42-B16D-D746DAAC00AE}"/>
              </a:ext>
            </a:extLst>
          </p:cNvPr>
          <p:cNvSpPr txBox="1"/>
          <p:nvPr/>
        </p:nvSpPr>
        <p:spPr>
          <a:xfrm>
            <a:off x="275726" y="1422696"/>
            <a:ext cx="8410354" cy="3139321"/>
          </a:xfrm>
          <a:prstGeom prst="rect">
            <a:avLst/>
          </a:prstGeom>
          <a:noFill/>
        </p:spPr>
        <p:txBody>
          <a:bodyPr wrap="square" rtlCol="0">
            <a:spAutoFit/>
          </a:bodyPr>
          <a:lstStyle/>
          <a:p>
            <a:r>
              <a:rPr lang="fr-FR" dirty="0"/>
              <a:t>Au sein du PGO nous avons plusieurs groupes de travail (GT) : </a:t>
            </a:r>
          </a:p>
          <a:p>
            <a:endParaRPr lang="fr-FR" dirty="0"/>
          </a:p>
          <a:p>
            <a:pPr marL="171450" indent="-171450">
              <a:buFontTx/>
              <a:buChar char="-"/>
            </a:pPr>
            <a:r>
              <a:rPr lang="fr-FR" dirty="0"/>
              <a:t>GT sur la transparence fiscale;</a:t>
            </a:r>
          </a:p>
          <a:p>
            <a:pPr marL="171450" indent="-171450">
              <a:buFontTx/>
              <a:buChar char="-"/>
            </a:pPr>
            <a:r>
              <a:rPr lang="fr-FR" dirty="0"/>
              <a:t>GT sur l'ouverture des données;</a:t>
            </a:r>
          </a:p>
          <a:p>
            <a:pPr marL="171450" indent="-171450">
              <a:buFontTx/>
              <a:buChar char="-"/>
            </a:pPr>
            <a:r>
              <a:rPr lang="fr-FR" dirty="0"/>
              <a:t>GT sur l'ouverture en matière législative;</a:t>
            </a:r>
          </a:p>
          <a:p>
            <a:pPr marL="171450" indent="-171450">
              <a:buFontTx/>
              <a:buChar char="-"/>
            </a:pPr>
            <a:r>
              <a:rPr lang="fr-FR" dirty="0"/>
              <a:t>GT sur l'accès à l'information;</a:t>
            </a:r>
          </a:p>
          <a:p>
            <a:pPr marL="171450" indent="-171450">
              <a:buFontTx/>
              <a:buChar char="-"/>
            </a:pPr>
            <a:r>
              <a:rPr lang="fr-FR" dirty="0"/>
              <a:t>GT sur la transparence sur les ressources naturelles.</a:t>
            </a:r>
          </a:p>
          <a:p>
            <a:endParaRPr lang="fr-FR" dirty="0"/>
          </a:p>
          <a:p>
            <a:r>
              <a:rPr lang="fr-FR" dirty="0"/>
              <a:t>Ces différents groupes se penchent sur les domaines clés des engagements pris par les pays. En Outre, le partenariat dispose d’une unité d’appui et un mécanisme indépendant d’évaluation</a:t>
            </a:r>
          </a:p>
        </p:txBody>
      </p:sp>
      <p:sp>
        <p:nvSpPr>
          <p:cNvPr id="14" name="TextBox 13">
            <a:extLst>
              <a:ext uri="{FF2B5EF4-FFF2-40B4-BE49-F238E27FC236}">
                <a16:creationId xmlns:a16="http://schemas.microsoft.com/office/drawing/2014/main" id="{C56D6350-35A4-8441-B9B6-E480FC32715E}"/>
              </a:ext>
            </a:extLst>
          </p:cNvPr>
          <p:cNvSpPr txBox="1"/>
          <p:nvPr/>
        </p:nvSpPr>
        <p:spPr>
          <a:xfrm>
            <a:off x="275726" y="5158759"/>
            <a:ext cx="8410354" cy="1200329"/>
          </a:xfrm>
          <a:prstGeom prst="rect">
            <a:avLst/>
          </a:prstGeom>
          <a:noFill/>
        </p:spPr>
        <p:txBody>
          <a:bodyPr wrap="square" rtlCol="0">
            <a:spAutoFit/>
          </a:bodyPr>
          <a:lstStyle/>
          <a:p>
            <a:r>
              <a:rPr lang="fr-FR" dirty="0"/>
              <a:t>L’objectif central du partenariat est l’apprentissage des cadres de partage existent tels que: Les sommets mondiaux, le </a:t>
            </a:r>
            <a:r>
              <a:rPr lang="fr-FR" dirty="0" err="1"/>
              <a:t>OpenGov</a:t>
            </a:r>
            <a:r>
              <a:rPr lang="fr-FR" dirty="0"/>
              <a:t> </a:t>
            </a:r>
            <a:r>
              <a:rPr lang="fr-FR" dirty="0" err="1"/>
              <a:t>Week</a:t>
            </a:r>
            <a:r>
              <a:rPr lang="fr-FR" dirty="0"/>
              <a:t>, les sommet </a:t>
            </a:r>
            <a:r>
              <a:rPr lang="fr-FR" dirty="0" err="1"/>
              <a:t>regionaux</a:t>
            </a:r>
            <a:r>
              <a:rPr lang="fr-FR" dirty="0"/>
              <a:t>, les </a:t>
            </a:r>
            <a:r>
              <a:rPr lang="fr-FR" dirty="0" err="1"/>
              <a:t>conferences</a:t>
            </a:r>
            <a:r>
              <a:rPr lang="fr-FR" dirty="0"/>
              <a:t> en ligne… </a:t>
            </a:r>
          </a:p>
          <a:p>
            <a:r>
              <a:rPr lang="fr-FR" dirty="0"/>
              <a:t>et l’amélioration: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11139" y="390726"/>
            <a:ext cx="3482666" cy="7596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ctr"/>
          <a:lstStyle/>
          <a:p>
            <a:pPr algn="ctr">
              <a:lnSpc>
                <a:spcPct val="100000"/>
              </a:lnSpc>
            </a:pPr>
            <a:r>
              <a:rPr lang="fr-FR" sz="4400" b="0" strike="noStrike" spc="-1" dirty="0">
                <a:solidFill>
                  <a:srgbClr val="595959"/>
                </a:solidFill>
                <a:uFill>
                  <a:solidFill>
                    <a:srgbClr val="FFFFFF"/>
                  </a:solidFill>
                </a:uFill>
                <a:latin typeface="Candara"/>
                <a:ea typeface="Candara"/>
              </a:rPr>
              <a:t>Plan</a:t>
            </a:r>
            <a:endParaRPr lang="fr-FR" sz="4400" b="0" strike="noStrike" spc="-1" dirty="0">
              <a:solidFill>
                <a:srgbClr val="000000"/>
              </a:solidFill>
              <a:uFill>
                <a:solidFill>
                  <a:srgbClr val="FFFFFF"/>
                </a:solidFill>
              </a:uFill>
              <a:latin typeface="Arial"/>
            </a:endParaRPr>
          </a:p>
        </p:txBody>
      </p:sp>
      <p:sp>
        <p:nvSpPr>
          <p:cNvPr id="4" name="TextBox 3">
            <a:extLst>
              <a:ext uri="{FF2B5EF4-FFF2-40B4-BE49-F238E27FC236}">
                <a16:creationId xmlns:a16="http://schemas.microsoft.com/office/drawing/2014/main" id="{74811BDE-B245-814A-9C39-572D645842AB}"/>
              </a:ext>
            </a:extLst>
          </p:cNvPr>
          <p:cNvSpPr txBox="1"/>
          <p:nvPr/>
        </p:nvSpPr>
        <p:spPr>
          <a:xfrm>
            <a:off x="2285452" y="4466917"/>
            <a:ext cx="3349802" cy="646331"/>
          </a:xfrm>
          <a:prstGeom prst="rect">
            <a:avLst/>
          </a:prstGeom>
          <a:solidFill>
            <a:srgbClr val="00B050">
              <a:alpha val="63000"/>
            </a:srgbClr>
          </a:solidFill>
        </p:spPr>
        <p:txBody>
          <a:bodyPr wrap="square" rtlCol="0">
            <a:spAutoFit/>
          </a:bodyPr>
          <a:lstStyle/>
          <a:p>
            <a:r>
              <a:rPr lang="fr-FR" sz="3600" b="1" spc="-97" dirty="0">
                <a:solidFill>
                  <a:schemeClr val="bg1"/>
                </a:solidFill>
                <a:uFill>
                  <a:solidFill>
                    <a:srgbClr val="FFFFFF"/>
                  </a:solidFill>
                </a:uFill>
                <a:ea typeface="Arial"/>
              </a:rPr>
              <a:t>Principes</a:t>
            </a:r>
            <a:endParaRPr lang="en-US" sz="3600" dirty="0">
              <a:solidFill>
                <a:schemeClr val="bg1"/>
              </a:solidFill>
            </a:endParaRPr>
          </a:p>
        </p:txBody>
      </p:sp>
      <p:sp>
        <p:nvSpPr>
          <p:cNvPr id="8" name="TextBox 7">
            <a:extLst>
              <a:ext uri="{FF2B5EF4-FFF2-40B4-BE49-F238E27FC236}">
                <a16:creationId xmlns:a16="http://schemas.microsoft.com/office/drawing/2014/main" id="{06F0ADB5-E319-C44F-97D9-AB89051C1DBD}"/>
              </a:ext>
            </a:extLst>
          </p:cNvPr>
          <p:cNvSpPr txBox="1"/>
          <p:nvPr/>
        </p:nvSpPr>
        <p:spPr>
          <a:xfrm>
            <a:off x="350873" y="5559777"/>
            <a:ext cx="3242932" cy="646331"/>
          </a:xfrm>
          <a:prstGeom prst="rect">
            <a:avLst/>
          </a:prstGeom>
          <a:solidFill>
            <a:srgbClr val="00B050">
              <a:alpha val="63000"/>
            </a:srgbClr>
          </a:solidFill>
        </p:spPr>
        <p:txBody>
          <a:bodyPr wrap="square" rtlCol="0">
            <a:spAutoFit/>
          </a:bodyPr>
          <a:lstStyle/>
          <a:p>
            <a:r>
              <a:rPr lang="fr-FR" sz="3600" b="1" spc="-97" dirty="0">
                <a:solidFill>
                  <a:schemeClr val="bg1"/>
                </a:solidFill>
                <a:uFill>
                  <a:solidFill>
                    <a:srgbClr val="FFFFFF"/>
                  </a:solidFill>
                </a:uFill>
                <a:ea typeface="Arial"/>
              </a:rPr>
              <a:t>Genèse</a:t>
            </a:r>
            <a:endParaRPr lang="en-US" sz="3600" dirty="0">
              <a:solidFill>
                <a:schemeClr val="bg1"/>
              </a:solidFill>
            </a:endParaRPr>
          </a:p>
        </p:txBody>
      </p:sp>
      <p:sp>
        <p:nvSpPr>
          <p:cNvPr id="9" name="TextBox 8">
            <a:extLst>
              <a:ext uri="{FF2B5EF4-FFF2-40B4-BE49-F238E27FC236}">
                <a16:creationId xmlns:a16="http://schemas.microsoft.com/office/drawing/2014/main" id="{C5F60B5D-B401-8E4A-9949-669E9CF3E896}"/>
              </a:ext>
            </a:extLst>
          </p:cNvPr>
          <p:cNvSpPr txBox="1"/>
          <p:nvPr/>
        </p:nvSpPr>
        <p:spPr>
          <a:xfrm>
            <a:off x="3960353" y="3345695"/>
            <a:ext cx="3620931" cy="646331"/>
          </a:xfrm>
          <a:prstGeom prst="rect">
            <a:avLst/>
          </a:prstGeom>
          <a:solidFill>
            <a:srgbClr val="00B050">
              <a:alpha val="63000"/>
            </a:srgbClr>
          </a:solidFill>
        </p:spPr>
        <p:txBody>
          <a:bodyPr wrap="square" rtlCol="0">
            <a:spAutoFit/>
          </a:bodyPr>
          <a:lstStyle/>
          <a:p>
            <a:r>
              <a:rPr lang="fr-FR" sz="3600" b="1" spc="-97" dirty="0">
                <a:solidFill>
                  <a:schemeClr val="bg1"/>
                </a:solidFill>
                <a:uFill>
                  <a:solidFill>
                    <a:srgbClr val="FFFFFF"/>
                  </a:solidFill>
                </a:uFill>
                <a:ea typeface="Arial"/>
              </a:rPr>
              <a:t>Fonctionnement</a:t>
            </a:r>
            <a:endParaRPr lang="en-US" sz="3600" dirty="0">
              <a:solidFill>
                <a:schemeClr val="bg1"/>
              </a:solidFill>
            </a:endParaRPr>
          </a:p>
        </p:txBody>
      </p:sp>
      <p:sp>
        <p:nvSpPr>
          <p:cNvPr id="10" name="TextBox 9">
            <a:extLst>
              <a:ext uri="{FF2B5EF4-FFF2-40B4-BE49-F238E27FC236}">
                <a16:creationId xmlns:a16="http://schemas.microsoft.com/office/drawing/2014/main" id="{9A0E09CB-9C9E-4541-9CD8-769742848286}"/>
              </a:ext>
            </a:extLst>
          </p:cNvPr>
          <p:cNvSpPr txBox="1"/>
          <p:nvPr/>
        </p:nvSpPr>
        <p:spPr>
          <a:xfrm>
            <a:off x="5388392" y="2162290"/>
            <a:ext cx="3620931" cy="646331"/>
          </a:xfrm>
          <a:prstGeom prst="rect">
            <a:avLst/>
          </a:prstGeom>
          <a:solidFill>
            <a:srgbClr val="00B050">
              <a:alpha val="63000"/>
            </a:srgbClr>
          </a:solidFill>
        </p:spPr>
        <p:txBody>
          <a:bodyPr wrap="square" rtlCol="0">
            <a:spAutoFit/>
          </a:bodyPr>
          <a:lstStyle/>
          <a:p>
            <a:r>
              <a:rPr lang="fr-FR" sz="3600" b="1" spc="-97" dirty="0">
                <a:solidFill>
                  <a:schemeClr val="bg1"/>
                </a:solidFill>
                <a:uFill>
                  <a:solidFill>
                    <a:srgbClr val="FFFFFF"/>
                  </a:solidFill>
                </a:uFill>
                <a:ea typeface="Arial"/>
              </a:rPr>
              <a:t>Impact</a:t>
            </a:r>
            <a:endParaRPr lang="en-US" sz="3600" dirty="0">
              <a:solidFill>
                <a:schemeClr val="bg1"/>
              </a:solidFill>
            </a:endParaRPr>
          </a:p>
        </p:txBody>
      </p:sp>
    </p:spTree>
    <p:extLst>
      <p:ext uri="{BB962C8B-B14F-4D97-AF65-F5344CB8AC3E}">
        <p14:creationId xmlns:p14="http://schemas.microsoft.com/office/powerpoint/2010/main" val="25297364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FD88-B68D-B34B-BF4F-87ECFDFCDCDE}"/>
              </a:ext>
            </a:extLst>
          </p:cNvPr>
          <p:cNvSpPr>
            <a:spLocks noGrp="1"/>
          </p:cNvSpPr>
          <p:nvPr>
            <p:ph type="title"/>
          </p:nvPr>
        </p:nvSpPr>
        <p:spPr>
          <a:xfrm>
            <a:off x="457200" y="273600"/>
            <a:ext cx="8229240" cy="523842"/>
          </a:xfrm>
        </p:spPr>
        <p:txBody>
          <a:bodyPr>
            <a:normAutofit fontScale="90000"/>
          </a:bodyPr>
          <a:lstStyle/>
          <a:p>
            <a:r>
              <a:rPr lang="en-US" dirty="0"/>
              <a:t>Impact</a:t>
            </a:r>
          </a:p>
        </p:txBody>
      </p:sp>
      <p:sp>
        <p:nvSpPr>
          <p:cNvPr id="4" name="Rectangle 3">
            <a:extLst>
              <a:ext uri="{FF2B5EF4-FFF2-40B4-BE49-F238E27FC236}">
                <a16:creationId xmlns:a16="http://schemas.microsoft.com/office/drawing/2014/main" id="{AB4C89A9-046E-3C40-9A74-2B871EAFA93A}"/>
              </a:ext>
            </a:extLst>
          </p:cNvPr>
          <p:cNvSpPr/>
          <p:nvPr/>
        </p:nvSpPr>
        <p:spPr>
          <a:xfrm>
            <a:off x="414671" y="1021088"/>
            <a:ext cx="2441307" cy="3970318"/>
          </a:xfrm>
          <a:prstGeom prst="rect">
            <a:avLst/>
          </a:prstGeom>
        </p:spPr>
        <p:txBody>
          <a:bodyPr wrap="square">
            <a:spAutoFit/>
          </a:bodyPr>
          <a:lstStyle/>
          <a:p>
            <a:r>
              <a:rPr lang="fr" dirty="0">
                <a:solidFill>
                  <a:srgbClr val="000000"/>
                </a:solidFill>
                <a:latin typeface="Arial" panose="020B0604020202020204" pitchFamily="34" charset="0"/>
              </a:rPr>
              <a:t>Au total, près de 4 000 engagements ont été pris dans le monde. 79 Pays sont membres (dont le Burkina Faso) + 20 Gouvernements locaux + des milliers d’organisations de la société civile. Des domaine divers ont été touchés à date et des millions de vies humaines impactées.</a:t>
            </a:r>
            <a:endParaRPr lang="en-US" dirty="0"/>
          </a:p>
        </p:txBody>
      </p:sp>
      <p:pic>
        <p:nvPicPr>
          <p:cNvPr id="6" name="Picture 5">
            <a:extLst>
              <a:ext uri="{FF2B5EF4-FFF2-40B4-BE49-F238E27FC236}">
                <a16:creationId xmlns:a16="http://schemas.microsoft.com/office/drawing/2014/main" id="{7850A69E-610F-7B41-A64D-F3FEBF3D5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978" y="1010094"/>
            <a:ext cx="6030992" cy="5497034"/>
          </a:xfrm>
          <a:prstGeom prst="rect">
            <a:avLst/>
          </a:prstGeom>
        </p:spPr>
      </p:pic>
      <p:sp>
        <p:nvSpPr>
          <p:cNvPr id="7" name="TextBox 6">
            <a:extLst>
              <a:ext uri="{FF2B5EF4-FFF2-40B4-BE49-F238E27FC236}">
                <a16:creationId xmlns:a16="http://schemas.microsoft.com/office/drawing/2014/main" id="{E3C363D4-2F2F-F24E-9921-C225BC519951}"/>
              </a:ext>
            </a:extLst>
          </p:cNvPr>
          <p:cNvSpPr txBox="1"/>
          <p:nvPr/>
        </p:nvSpPr>
        <p:spPr>
          <a:xfrm>
            <a:off x="212650" y="6137796"/>
            <a:ext cx="2770918" cy="369332"/>
          </a:xfrm>
          <a:prstGeom prst="rect">
            <a:avLst/>
          </a:prstGeom>
          <a:noFill/>
        </p:spPr>
        <p:txBody>
          <a:bodyPr wrap="square" rtlCol="0">
            <a:spAutoFit/>
          </a:bodyPr>
          <a:lstStyle/>
          <a:p>
            <a:r>
              <a:rPr lang="en-US" dirty="0"/>
              <a:t>Et </a:t>
            </a:r>
            <a:r>
              <a:rPr lang="en-US" dirty="0" err="1"/>
              <a:t>ce</a:t>
            </a:r>
            <a:r>
              <a:rPr lang="en-US" dirty="0"/>
              <a:t> </a:t>
            </a:r>
            <a:r>
              <a:rPr lang="en-US" dirty="0" err="1"/>
              <a:t>n’est</a:t>
            </a:r>
            <a:r>
              <a:rPr lang="en-US" dirty="0"/>
              <a:t> que le debut !</a:t>
            </a:r>
          </a:p>
        </p:txBody>
      </p:sp>
    </p:spTree>
    <p:extLst>
      <p:ext uri="{BB962C8B-B14F-4D97-AF65-F5344CB8AC3E}">
        <p14:creationId xmlns:p14="http://schemas.microsoft.com/office/powerpoint/2010/main" val="2017967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FD88-B68D-B34B-BF4F-87ECFDFCDCDE}"/>
              </a:ext>
            </a:extLst>
          </p:cNvPr>
          <p:cNvSpPr>
            <a:spLocks noGrp="1"/>
          </p:cNvSpPr>
          <p:nvPr>
            <p:ph type="title"/>
          </p:nvPr>
        </p:nvSpPr>
        <p:spPr>
          <a:xfrm>
            <a:off x="457200" y="273600"/>
            <a:ext cx="8229240" cy="523842"/>
          </a:xfrm>
        </p:spPr>
        <p:txBody>
          <a:bodyPr>
            <a:normAutofit fontScale="90000"/>
          </a:bodyPr>
          <a:lstStyle/>
          <a:p>
            <a:r>
              <a:rPr lang="en-US" dirty="0"/>
              <a:t>Impact</a:t>
            </a:r>
          </a:p>
        </p:txBody>
      </p:sp>
      <p:sp>
        <p:nvSpPr>
          <p:cNvPr id="4" name="Rectangle 3">
            <a:extLst>
              <a:ext uri="{FF2B5EF4-FFF2-40B4-BE49-F238E27FC236}">
                <a16:creationId xmlns:a16="http://schemas.microsoft.com/office/drawing/2014/main" id="{AB4C89A9-046E-3C40-9A74-2B871EAFA93A}"/>
              </a:ext>
            </a:extLst>
          </p:cNvPr>
          <p:cNvSpPr/>
          <p:nvPr/>
        </p:nvSpPr>
        <p:spPr>
          <a:xfrm>
            <a:off x="414671" y="1021088"/>
            <a:ext cx="2441307" cy="923330"/>
          </a:xfrm>
          <a:prstGeom prst="rect">
            <a:avLst/>
          </a:prstGeom>
        </p:spPr>
        <p:txBody>
          <a:bodyPr wrap="square">
            <a:spAutoFit/>
          </a:bodyPr>
          <a:lstStyle/>
          <a:p>
            <a:r>
              <a:rPr lang="fr" dirty="0">
                <a:solidFill>
                  <a:srgbClr val="000000"/>
                </a:solidFill>
                <a:latin typeface="Arial" panose="020B0604020202020204" pitchFamily="34" charset="0"/>
              </a:rPr>
              <a:t>Du Kenya, au Ghana en passant par le Nigéria</a:t>
            </a:r>
            <a:endParaRPr lang="en-US" dirty="0"/>
          </a:p>
        </p:txBody>
      </p:sp>
      <p:pic>
        <p:nvPicPr>
          <p:cNvPr id="6" name="Picture 5">
            <a:extLst>
              <a:ext uri="{FF2B5EF4-FFF2-40B4-BE49-F238E27FC236}">
                <a16:creationId xmlns:a16="http://schemas.microsoft.com/office/drawing/2014/main" id="{7850A69E-610F-7B41-A64D-F3FEBF3D5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854" y="825428"/>
            <a:ext cx="4098944" cy="5497034"/>
          </a:xfrm>
          <a:prstGeom prst="rect">
            <a:avLst/>
          </a:prstGeom>
        </p:spPr>
      </p:pic>
      <p:sp>
        <p:nvSpPr>
          <p:cNvPr id="7" name="TextBox 6">
            <a:extLst>
              <a:ext uri="{FF2B5EF4-FFF2-40B4-BE49-F238E27FC236}">
                <a16:creationId xmlns:a16="http://schemas.microsoft.com/office/drawing/2014/main" id="{E3C363D4-2F2F-F24E-9921-C225BC519951}"/>
              </a:ext>
            </a:extLst>
          </p:cNvPr>
          <p:cNvSpPr txBox="1"/>
          <p:nvPr/>
        </p:nvSpPr>
        <p:spPr>
          <a:xfrm>
            <a:off x="249865" y="5063906"/>
            <a:ext cx="2291316" cy="369332"/>
          </a:xfrm>
          <a:prstGeom prst="rect">
            <a:avLst/>
          </a:prstGeom>
          <a:solidFill>
            <a:srgbClr val="FF0000"/>
          </a:solidFill>
        </p:spPr>
        <p:txBody>
          <a:bodyPr wrap="square" rtlCol="0">
            <a:spAutoFit/>
          </a:bodyPr>
          <a:lstStyle/>
          <a:p>
            <a:r>
              <a:rPr lang="en-US" b="1" dirty="0" err="1">
                <a:solidFill>
                  <a:schemeClr val="bg1"/>
                </a:solidFill>
              </a:rPr>
              <a:t>Cliquez</a:t>
            </a:r>
            <a:r>
              <a:rPr lang="en-US" b="1" dirty="0">
                <a:solidFill>
                  <a:schemeClr val="bg1"/>
                </a:solidFill>
              </a:rPr>
              <a:t> </a:t>
            </a:r>
            <a:r>
              <a:rPr lang="en-US" b="1" dirty="0" err="1">
                <a:solidFill>
                  <a:schemeClr val="bg1"/>
                </a:solidFill>
              </a:rPr>
              <a:t>ici</a:t>
            </a:r>
            <a:endParaRPr lang="en-US" b="1" dirty="0">
              <a:solidFill>
                <a:schemeClr val="bg1"/>
              </a:solidFill>
            </a:endParaRPr>
          </a:p>
        </p:txBody>
      </p:sp>
      <p:sp>
        <p:nvSpPr>
          <p:cNvPr id="3" name="Rectangle 2">
            <a:extLst>
              <a:ext uri="{FF2B5EF4-FFF2-40B4-BE49-F238E27FC236}">
                <a16:creationId xmlns:a16="http://schemas.microsoft.com/office/drawing/2014/main" id="{6DE796F8-D0BE-1A45-98C1-5F54A7FE8A67}"/>
              </a:ext>
            </a:extLst>
          </p:cNvPr>
          <p:cNvSpPr/>
          <p:nvPr/>
        </p:nvSpPr>
        <p:spPr>
          <a:xfrm>
            <a:off x="212650" y="5433238"/>
            <a:ext cx="3965944" cy="523220"/>
          </a:xfrm>
          <a:prstGeom prst="rect">
            <a:avLst/>
          </a:prstGeom>
        </p:spPr>
        <p:txBody>
          <a:bodyPr wrap="square">
            <a:spAutoFit/>
          </a:bodyPr>
          <a:lstStyle/>
          <a:p>
            <a:r>
              <a:rPr lang="en-US" sz="2800" dirty="0">
                <a:hlinkClick r:id="rId3"/>
              </a:rPr>
              <a:t>http://bit.ly/guide-pgo</a:t>
            </a:r>
            <a:r>
              <a:rPr lang="en-US" sz="2800" dirty="0"/>
              <a:t> </a:t>
            </a:r>
          </a:p>
        </p:txBody>
      </p:sp>
      <p:sp>
        <p:nvSpPr>
          <p:cNvPr id="8" name="Rectangle 7">
            <a:extLst>
              <a:ext uri="{FF2B5EF4-FFF2-40B4-BE49-F238E27FC236}">
                <a16:creationId xmlns:a16="http://schemas.microsoft.com/office/drawing/2014/main" id="{D5DF2914-A97A-0F46-9FD0-1AED4279AC96}"/>
              </a:ext>
            </a:extLst>
          </p:cNvPr>
          <p:cNvSpPr/>
          <p:nvPr/>
        </p:nvSpPr>
        <p:spPr>
          <a:xfrm>
            <a:off x="542261" y="3002288"/>
            <a:ext cx="2441307" cy="369332"/>
          </a:xfrm>
          <a:prstGeom prst="rect">
            <a:avLst/>
          </a:prstGeom>
        </p:spPr>
        <p:txBody>
          <a:bodyPr wrap="square">
            <a:spAutoFit/>
          </a:bodyPr>
          <a:lstStyle/>
          <a:p>
            <a:r>
              <a:rPr lang="fr" dirty="0">
                <a:solidFill>
                  <a:srgbClr val="000000"/>
                </a:solidFill>
                <a:latin typeface="Arial" panose="020B0604020202020204" pitchFamily="34" charset="0"/>
              </a:rPr>
              <a:t>Au Burkina aussi…</a:t>
            </a:r>
            <a:endParaRPr lang="en-US" dirty="0"/>
          </a:p>
        </p:txBody>
      </p:sp>
    </p:spTree>
    <p:extLst>
      <p:ext uri="{BB962C8B-B14F-4D97-AF65-F5344CB8AC3E}">
        <p14:creationId xmlns:p14="http://schemas.microsoft.com/office/powerpoint/2010/main" val="180146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457200" y="510480"/>
            <a:ext cx="8228880" cy="6696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fr-FR" sz="4400" b="0" strike="noStrike" spc="-1">
                <a:solidFill>
                  <a:srgbClr val="000000"/>
                </a:solidFill>
                <a:uFill>
                  <a:solidFill>
                    <a:srgbClr val="FFFFFF"/>
                  </a:solidFill>
                </a:uFill>
                <a:latin typeface="Arial"/>
                <a:ea typeface="Arial"/>
              </a:rPr>
              <a:t>Appel à l’engagement</a:t>
            </a:r>
            <a:endParaRPr lang="fr-FR" sz="4400" b="0" strike="noStrike" spc="-1">
              <a:solidFill>
                <a:srgbClr val="000000"/>
              </a:solidFill>
              <a:uFill>
                <a:solidFill>
                  <a:srgbClr val="FFFFFF"/>
                </a:solidFill>
              </a:uFill>
              <a:latin typeface="Arial"/>
            </a:endParaRPr>
          </a:p>
        </p:txBody>
      </p:sp>
      <p:sp>
        <p:nvSpPr>
          <p:cNvPr id="168" name="CustomShape 2"/>
          <p:cNvSpPr/>
          <p:nvPr/>
        </p:nvSpPr>
        <p:spPr>
          <a:xfrm>
            <a:off x="457200" y="3141360"/>
            <a:ext cx="8228880" cy="26884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760320" lvl="1" indent="-284760">
              <a:lnSpc>
                <a:spcPct val="100000"/>
              </a:lnSpc>
              <a:spcBef>
                <a:spcPts val="901"/>
              </a:spcBef>
              <a:buClr>
                <a:srgbClr val="000000"/>
              </a:buClr>
              <a:buSzPct val="75000"/>
              <a:buFont typeface="Symbol"/>
              <a:buChar char="-"/>
            </a:pPr>
            <a:r>
              <a:rPr lang="fr-FR" sz="2470" b="0" strike="noStrike" spc="-86">
                <a:solidFill>
                  <a:srgbClr val="000000"/>
                </a:solidFill>
                <a:uFill>
                  <a:solidFill>
                    <a:srgbClr val="FFFFFF"/>
                  </a:solidFill>
                </a:uFill>
                <a:latin typeface="Arial"/>
                <a:ea typeface="Arial"/>
              </a:rPr>
              <a:t>Une opportunité pour les collectivités locales;</a:t>
            </a:r>
            <a:endParaRPr lang="fr-FR" sz="2470" b="0" strike="noStrike" spc="-1">
              <a:solidFill>
                <a:srgbClr val="000000"/>
              </a:solidFill>
              <a:uFill>
                <a:solidFill>
                  <a:srgbClr val="FFFFFF"/>
                </a:solidFill>
              </a:uFill>
              <a:latin typeface="Arial"/>
            </a:endParaRPr>
          </a:p>
          <a:p>
            <a:pPr marL="760320" lvl="1" indent="-284760">
              <a:lnSpc>
                <a:spcPct val="100000"/>
              </a:lnSpc>
              <a:spcBef>
                <a:spcPts val="901"/>
              </a:spcBef>
              <a:buClr>
                <a:srgbClr val="000000"/>
              </a:buClr>
              <a:buSzPct val="75000"/>
              <a:buFont typeface="Symbol"/>
              <a:buChar char="-"/>
            </a:pPr>
            <a:r>
              <a:rPr lang="fr-FR" sz="2470" b="0" strike="noStrike" spc="-86">
                <a:solidFill>
                  <a:srgbClr val="000000"/>
                </a:solidFill>
                <a:uFill>
                  <a:solidFill>
                    <a:srgbClr val="FFFFFF"/>
                  </a:solidFill>
                </a:uFill>
                <a:latin typeface="Arial"/>
                <a:ea typeface="Arial"/>
              </a:rPr>
              <a:t>Une opportunité pour les groupes marginalisés;</a:t>
            </a:r>
            <a:endParaRPr lang="fr-FR" sz="2470" b="0" strike="noStrike" spc="-1">
              <a:solidFill>
                <a:srgbClr val="000000"/>
              </a:solidFill>
              <a:uFill>
                <a:solidFill>
                  <a:srgbClr val="FFFFFF"/>
                </a:solidFill>
              </a:uFill>
              <a:latin typeface="Arial"/>
            </a:endParaRPr>
          </a:p>
          <a:p>
            <a:pPr marL="760320" lvl="1" indent="-284760">
              <a:lnSpc>
                <a:spcPct val="100000"/>
              </a:lnSpc>
              <a:spcBef>
                <a:spcPts val="901"/>
              </a:spcBef>
              <a:buClr>
                <a:srgbClr val="000000"/>
              </a:buClr>
              <a:buSzPct val="75000"/>
              <a:buFont typeface="Symbol"/>
              <a:buChar char="-"/>
            </a:pPr>
            <a:r>
              <a:rPr lang="fr-FR" sz="2470" b="0" strike="noStrike" spc="-86">
                <a:solidFill>
                  <a:srgbClr val="000000"/>
                </a:solidFill>
                <a:uFill>
                  <a:solidFill>
                    <a:srgbClr val="FFFFFF"/>
                  </a:solidFill>
                </a:uFill>
                <a:latin typeface="Arial"/>
                <a:ea typeface="Arial"/>
              </a:rPr>
              <a:t>Une opportunité pour les jeunes;</a:t>
            </a:r>
            <a:endParaRPr lang="fr-FR" sz="2470" b="0" strike="noStrike" spc="-1">
              <a:solidFill>
                <a:srgbClr val="000000"/>
              </a:solidFill>
              <a:uFill>
                <a:solidFill>
                  <a:srgbClr val="FFFFFF"/>
                </a:solidFill>
              </a:uFill>
              <a:latin typeface="Arial"/>
            </a:endParaRPr>
          </a:p>
          <a:p>
            <a:pPr marL="760320" lvl="1" indent="-284760">
              <a:lnSpc>
                <a:spcPct val="100000"/>
              </a:lnSpc>
              <a:spcBef>
                <a:spcPts val="901"/>
              </a:spcBef>
              <a:buClr>
                <a:srgbClr val="000000"/>
              </a:buClr>
              <a:buSzPct val="75000"/>
              <a:buFont typeface="Symbol"/>
              <a:buChar char="-"/>
            </a:pPr>
            <a:r>
              <a:rPr lang="fr-FR" sz="2470" b="0" strike="noStrike" spc="-86">
                <a:solidFill>
                  <a:srgbClr val="000000"/>
                </a:solidFill>
                <a:uFill>
                  <a:solidFill>
                    <a:srgbClr val="FFFFFF"/>
                  </a:solidFill>
                </a:uFill>
                <a:latin typeface="Arial"/>
                <a:ea typeface="Arial"/>
              </a:rPr>
              <a:t>Une opportunité pour les femmes;</a:t>
            </a:r>
            <a:endParaRPr lang="fr-FR" sz="2470" b="0" strike="noStrike" spc="-1">
              <a:solidFill>
                <a:srgbClr val="000000"/>
              </a:solidFill>
              <a:uFill>
                <a:solidFill>
                  <a:srgbClr val="FFFFFF"/>
                </a:solidFill>
              </a:uFill>
              <a:latin typeface="Arial"/>
            </a:endParaRPr>
          </a:p>
          <a:p>
            <a:pPr marL="760320" lvl="1" indent="-284760">
              <a:lnSpc>
                <a:spcPct val="100000"/>
              </a:lnSpc>
              <a:spcBef>
                <a:spcPts val="901"/>
              </a:spcBef>
              <a:buClr>
                <a:srgbClr val="000000"/>
              </a:buClr>
              <a:buSzPct val="75000"/>
              <a:buFont typeface="Symbol"/>
              <a:buChar char="-"/>
            </a:pPr>
            <a:r>
              <a:rPr lang="fr-FR" sz="2470" b="0" strike="noStrike" spc="-86">
                <a:solidFill>
                  <a:srgbClr val="000000"/>
                </a:solidFill>
                <a:uFill>
                  <a:solidFill>
                    <a:srgbClr val="FFFFFF"/>
                  </a:solidFill>
                </a:uFill>
                <a:latin typeface="Arial"/>
                <a:ea typeface="Arial"/>
              </a:rPr>
              <a:t>Une opportunité pour “Ne laisser personne pour compte”  (Objectifs du Développement Durable)</a:t>
            </a:r>
            <a:endParaRPr lang="fr-FR" sz="2470" b="0" strike="noStrike" spc="-1">
              <a:solidFill>
                <a:srgbClr val="000000"/>
              </a:solidFill>
              <a:uFill>
                <a:solidFill>
                  <a:srgbClr val="FFFFFF"/>
                </a:solidFill>
              </a:uFill>
              <a:latin typeface="Arial"/>
            </a:endParaRPr>
          </a:p>
        </p:txBody>
      </p:sp>
      <p:sp>
        <p:nvSpPr>
          <p:cNvPr id="169" name="CustomShape 3"/>
          <p:cNvSpPr/>
          <p:nvPr/>
        </p:nvSpPr>
        <p:spPr>
          <a:xfrm>
            <a:off x="710640" y="1434960"/>
            <a:ext cx="7880400" cy="577080"/>
          </a:xfrm>
          <a:prstGeom prst="rect">
            <a:avLst/>
          </a:prstGeom>
          <a:solidFill>
            <a:schemeClr val="accent1">
              <a:satOff val="-4409"/>
              <a:lumOff val="-10509"/>
            </a:schemeClr>
          </a:solidFill>
          <a:ln w="12600">
            <a:noFill/>
          </a:ln>
        </p:spPr>
        <p:style>
          <a:lnRef idx="0">
            <a:scrgbClr r="0" g="0" b="0"/>
          </a:lnRef>
          <a:fillRef idx="0">
            <a:scrgbClr r="0" g="0" b="0"/>
          </a:fillRef>
          <a:effectRef idx="0">
            <a:scrgbClr r="0" g="0" b="0"/>
          </a:effectRef>
          <a:fontRef idx="minor"/>
        </p:style>
        <p:txBody>
          <a:bodyPr wrap="none" lIns="45720" tIns="45000" rIns="45720" bIns="45000"/>
          <a:lstStyle/>
          <a:p>
            <a:pPr marL="432000" indent="-323640">
              <a:lnSpc>
                <a:spcPct val="100000"/>
              </a:lnSpc>
              <a:spcBef>
                <a:spcPts val="1400"/>
              </a:spcBef>
              <a:buClr>
                <a:srgbClr val="000000"/>
              </a:buClr>
              <a:buSzPct val="45000"/>
              <a:buFont typeface="Wingdings" charset="2"/>
              <a:buChar char=""/>
            </a:pPr>
            <a:r>
              <a:rPr lang="fr-FR" sz="3200" b="0" strike="noStrike" spc="-97">
                <a:solidFill>
                  <a:srgbClr val="000000"/>
                </a:solidFill>
                <a:uFill>
                  <a:solidFill>
                    <a:srgbClr val="FFFFFF"/>
                  </a:solidFill>
                </a:uFill>
                <a:latin typeface="Arial"/>
                <a:ea typeface="Arial"/>
              </a:rPr>
              <a:t>Plus que l’engagement citoyen: L’inclusion  </a:t>
            </a:r>
            <a:endParaRPr lang="fr-FR" sz="3200" b="0" strike="noStrike" spc="-1">
              <a:solidFill>
                <a:srgbClr val="000000"/>
              </a:solidFill>
              <a:uFill>
                <a:solidFill>
                  <a:srgbClr val="FFFFFF"/>
                </a:solidFill>
              </a:uFill>
              <a:latin typeface="Arial"/>
            </a:endParaRPr>
          </a:p>
        </p:txBody>
      </p:sp>
      <p:sp>
        <p:nvSpPr>
          <p:cNvPr id="170" name="CustomShape 4"/>
          <p:cNvSpPr/>
          <p:nvPr/>
        </p:nvSpPr>
        <p:spPr>
          <a:xfrm>
            <a:off x="6103440" y="2517480"/>
            <a:ext cx="2392200" cy="473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100"/>
              </a:spcBef>
            </a:pPr>
            <a:r>
              <a:rPr lang="fr-FR" sz="2800" b="0" strike="noStrike" spc="-97">
                <a:solidFill>
                  <a:srgbClr val="000000"/>
                </a:solidFill>
                <a:uFill>
                  <a:solidFill>
                    <a:srgbClr val="FFFFFF"/>
                  </a:solidFill>
                </a:uFill>
                <a:latin typeface="Arial"/>
                <a:ea typeface="Arial"/>
              </a:rPr>
              <a:t>Le PGO c’est:</a:t>
            </a:r>
            <a:endParaRPr lang="fr-FR" sz="2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180" name="CustomShape 1"/>
          <p:cNvSpPr/>
          <p:nvPr/>
        </p:nvSpPr>
        <p:spPr>
          <a:xfrm>
            <a:off x="4809960" y="876240"/>
            <a:ext cx="2712240" cy="5332320"/>
          </a:xfrm>
          <a:prstGeom prst="rect">
            <a:avLst/>
          </a:prstGeom>
          <a:noFill/>
          <a:ln w="12600">
            <a:noFill/>
          </a:ln>
        </p:spPr>
        <p:style>
          <a:lnRef idx="0">
            <a:scrgbClr r="0" g="0" b="0"/>
          </a:lnRef>
          <a:fillRef idx="0">
            <a:scrgbClr r="0" g="0" b="0"/>
          </a:fillRef>
          <a:effectRef idx="0">
            <a:scrgbClr r="0" g="0" b="0"/>
          </a:effectRef>
          <a:fontRef idx="minor"/>
        </p:style>
        <p:txBody>
          <a:bodyPr wrap="none" lIns="45000" tIns="45000" rIns="45000" bIns="45000"/>
          <a:lstStyle/>
          <a:p>
            <a:pPr>
              <a:lnSpc>
                <a:spcPct val="100000"/>
              </a:lnSpc>
            </a:pPr>
            <a:r>
              <a:rPr lang="fr-FR" sz="34400" b="0" strike="noStrike" spc="-1">
                <a:solidFill>
                  <a:srgbClr val="215968"/>
                </a:solidFill>
                <a:uFill>
                  <a:solidFill>
                    <a:srgbClr val="FFFFFF"/>
                  </a:solidFill>
                </a:uFill>
                <a:latin typeface="Wingdings"/>
                <a:ea typeface="Wingdings"/>
              </a:rPr>
              <a:t></a:t>
            </a:r>
            <a:endParaRPr lang="fr-FR" sz="34400" b="0" strike="noStrike" spc="-1">
              <a:solidFill>
                <a:srgbClr val="000000"/>
              </a:solidFill>
              <a:uFill>
                <a:solidFill>
                  <a:srgbClr val="FFFFFF"/>
                </a:solidFill>
              </a:uFill>
              <a:latin typeface="Arial"/>
            </a:endParaRPr>
          </a:p>
        </p:txBody>
      </p:sp>
      <p:sp>
        <p:nvSpPr>
          <p:cNvPr id="181" name="CustomShape 2"/>
          <p:cNvSpPr/>
          <p:nvPr/>
        </p:nvSpPr>
        <p:spPr>
          <a:xfrm>
            <a:off x="0" y="190800"/>
            <a:ext cx="9142200" cy="7596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ctr"/>
          <a:lstStyle/>
          <a:p>
            <a:pPr algn="ctr">
              <a:lnSpc>
                <a:spcPct val="100000"/>
              </a:lnSpc>
            </a:pPr>
            <a:r>
              <a:rPr lang="fr-FR" sz="4400" b="0" strike="noStrike" spc="-1">
                <a:solidFill>
                  <a:srgbClr val="FFFFFF"/>
                </a:solidFill>
                <a:uFill>
                  <a:solidFill>
                    <a:srgbClr val="FFFFFF"/>
                  </a:solidFill>
                </a:uFill>
                <a:latin typeface="Candara"/>
                <a:ea typeface="Candara"/>
              </a:rPr>
              <a:t>Pour en savoir plus:</a:t>
            </a:r>
            <a:endParaRPr lang="fr-FR" sz="4400" b="0" strike="noStrike" spc="-1">
              <a:solidFill>
                <a:srgbClr val="000000"/>
              </a:solidFill>
              <a:uFill>
                <a:solidFill>
                  <a:srgbClr val="FFFFFF"/>
                </a:solidFill>
              </a:uFill>
              <a:latin typeface="Arial"/>
            </a:endParaRPr>
          </a:p>
        </p:txBody>
      </p:sp>
      <p:sp>
        <p:nvSpPr>
          <p:cNvPr id="182" name="CustomShape 3"/>
          <p:cNvSpPr/>
          <p:nvPr/>
        </p:nvSpPr>
        <p:spPr>
          <a:xfrm>
            <a:off x="789120" y="2529000"/>
            <a:ext cx="7578360" cy="15516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ctr"/>
          <a:lstStyle/>
          <a:p>
            <a:pPr algn="ctr">
              <a:lnSpc>
                <a:spcPct val="100000"/>
              </a:lnSpc>
            </a:pPr>
            <a:r>
              <a:rPr lang="fr-FR" sz="3200" b="0" strike="noStrike" spc="-1">
                <a:solidFill>
                  <a:srgbClr val="FFFFFF"/>
                </a:solidFill>
                <a:uFill>
                  <a:solidFill>
                    <a:srgbClr val="FFFFFF"/>
                  </a:solidFill>
                </a:uFill>
                <a:latin typeface="Courier New"/>
                <a:ea typeface="Courier New"/>
              </a:rPr>
              <a:t>www.opengovpartnership.org</a:t>
            </a:r>
            <a:endParaRPr lang="fr-FR" sz="3200" b="0" strike="noStrike" spc="-1">
              <a:solidFill>
                <a:srgbClr val="000000"/>
              </a:solidFill>
              <a:uFill>
                <a:solidFill>
                  <a:srgbClr val="FFFFFF"/>
                </a:solidFill>
              </a:uFill>
              <a:latin typeface="Arial"/>
            </a:endParaRPr>
          </a:p>
          <a:p>
            <a:pPr algn="ctr">
              <a:lnSpc>
                <a:spcPct val="100000"/>
              </a:lnSpc>
            </a:pPr>
            <a:r>
              <a:rPr lang="fr-FR" sz="3200" b="0" strike="noStrike" spc="-1">
                <a:solidFill>
                  <a:srgbClr val="FFFFFF"/>
                </a:solidFill>
                <a:uFill>
                  <a:solidFill>
                    <a:srgbClr val="FFFFFF"/>
                  </a:solidFill>
                </a:uFill>
                <a:latin typeface="Courier New"/>
                <a:ea typeface="Courier New"/>
              </a:rPr>
              <a:t>www.ogphub.org</a:t>
            </a:r>
            <a:endParaRPr lang="fr-FR" sz="3200" b="0" strike="noStrike" spc="-1">
              <a:solidFill>
                <a:srgbClr val="000000"/>
              </a:solidFill>
              <a:uFill>
                <a:solidFill>
                  <a:srgbClr val="FFFFFF"/>
                </a:solidFill>
              </a:uFill>
              <a:latin typeface="Arial"/>
            </a:endParaRPr>
          </a:p>
          <a:p>
            <a:pPr algn="ctr">
              <a:lnSpc>
                <a:spcPct val="100000"/>
              </a:lnSpc>
            </a:pPr>
            <a:r>
              <a:rPr lang="fr-FR" sz="3200" b="0" strike="noStrike" spc="-1">
                <a:solidFill>
                  <a:srgbClr val="FFFFFF"/>
                </a:solidFill>
                <a:uFill>
                  <a:solidFill>
                    <a:srgbClr val="FFFFFF"/>
                  </a:solidFill>
                </a:uFill>
                <a:latin typeface="Courier New"/>
                <a:ea typeface="Courier New"/>
              </a:rPr>
              <a:t>info@opengovpartnership.org</a:t>
            </a:r>
            <a:endParaRPr lang="fr-FR"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11139" y="390726"/>
            <a:ext cx="3482666" cy="7596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ctr"/>
          <a:lstStyle/>
          <a:p>
            <a:pPr algn="ctr">
              <a:lnSpc>
                <a:spcPct val="100000"/>
              </a:lnSpc>
            </a:pPr>
            <a:r>
              <a:rPr lang="fr-FR" sz="4400" b="0" strike="noStrike" spc="-1" dirty="0">
                <a:solidFill>
                  <a:srgbClr val="595959"/>
                </a:solidFill>
                <a:uFill>
                  <a:solidFill>
                    <a:srgbClr val="FFFFFF"/>
                  </a:solidFill>
                </a:uFill>
                <a:latin typeface="Candara"/>
                <a:ea typeface="Candara"/>
              </a:rPr>
              <a:t>Plan</a:t>
            </a:r>
            <a:endParaRPr lang="fr-FR" sz="4400" b="0" strike="noStrike" spc="-1" dirty="0">
              <a:solidFill>
                <a:srgbClr val="000000"/>
              </a:solidFill>
              <a:uFill>
                <a:solidFill>
                  <a:srgbClr val="FFFFFF"/>
                </a:solidFill>
              </a:uFill>
              <a:latin typeface="Arial"/>
            </a:endParaRPr>
          </a:p>
        </p:txBody>
      </p:sp>
      <p:sp>
        <p:nvSpPr>
          <p:cNvPr id="4" name="TextBox 3">
            <a:extLst>
              <a:ext uri="{FF2B5EF4-FFF2-40B4-BE49-F238E27FC236}">
                <a16:creationId xmlns:a16="http://schemas.microsoft.com/office/drawing/2014/main" id="{74811BDE-B245-814A-9C39-572D645842AB}"/>
              </a:ext>
            </a:extLst>
          </p:cNvPr>
          <p:cNvSpPr txBox="1"/>
          <p:nvPr/>
        </p:nvSpPr>
        <p:spPr>
          <a:xfrm>
            <a:off x="2285452" y="4466917"/>
            <a:ext cx="3349802" cy="646331"/>
          </a:xfrm>
          <a:prstGeom prst="rect">
            <a:avLst/>
          </a:prstGeom>
          <a:solidFill>
            <a:schemeClr val="tx1">
              <a:alpha val="63000"/>
            </a:schemeClr>
          </a:solidFill>
        </p:spPr>
        <p:txBody>
          <a:bodyPr wrap="square" rtlCol="0">
            <a:spAutoFit/>
          </a:bodyPr>
          <a:lstStyle/>
          <a:p>
            <a:r>
              <a:rPr lang="fr-FR" sz="3600" b="1" spc="-97" dirty="0">
                <a:solidFill>
                  <a:schemeClr val="bg1"/>
                </a:solidFill>
                <a:uFill>
                  <a:solidFill>
                    <a:srgbClr val="FFFFFF"/>
                  </a:solidFill>
                </a:uFill>
                <a:ea typeface="Arial"/>
              </a:rPr>
              <a:t>Principes</a:t>
            </a:r>
            <a:endParaRPr lang="en-US" sz="3600" dirty="0">
              <a:solidFill>
                <a:schemeClr val="bg1"/>
              </a:solidFill>
            </a:endParaRPr>
          </a:p>
        </p:txBody>
      </p:sp>
      <p:sp>
        <p:nvSpPr>
          <p:cNvPr id="8" name="TextBox 7">
            <a:extLst>
              <a:ext uri="{FF2B5EF4-FFF2-40B4-BE49-F238E27FC236}">
                <a16:creationId xmlns:a16="http://schemas.microsoft.com/office/drawing/2014/main" id="{06F0ADB5-E319-C44F-97D9-AB89051C1DBD}"/>
              </a:ext>
            </a:extLst>
          </p:cNvPr>
          <p:cNvSpPr txBox="1"/>
          <p:nvPr/>
        </p:nvSpPr>
        <p:spPr>
          <a:xfrm>
            <a:off x="350873" y="5559777"/>
            <a:ext cx="3242932" cy="646331"/>
          </a:xfrm>
          <a:prstGeom prst="rect">
            <a:avLst/>
          </a:prstGeom>
          <a:solidFill>
            <a:schemeClr val="tx1">
              <a:alpha val="63000"/>
            </a:schemeClr>
          </a:solidFill>
        </p:spPr>
        <p:txBody>
          <a:bodyPr wrap="square" rtlCol="0">
            <a:spAutoFit/>
          </a:bodyPr>
          <a:lstStyle/>
          <a:p>
            <a:r>
              <a:rPr lang="fr-FR" sz="3600" b="1" spc="-97" dirty="0">
                <a:solidFill>
                  <a:schemeClr val="bg1"/>
                </a:solidFill>
                <a:uFill>
                  <a:solidFill>
                    <a:srgbClr val="FFFFFF"/>
                  </a:solidFill>
                </a:uFill>
                <a:ea typeface="Arial"/>
              </a:rPr>
              <a:t>Genèse</a:t>
            </a:r>
            <a:endParaRPr lang="en-US" sz="3600" dirty="0">
              <a:solidFill>
                <a:schemeClr val="bg1"/>
              </a:solidFill>
            </a:endParaRPr>
          </a:p>
        </p:txBody>
      </p:sp>
      <p:sp>
        <p:nvSpPr>
          <p:cNvPr id="9" name="TextBox 8">
            <a:extLst>
              <a:ext uri="{FF2B5EF4-FFF2-40B4-BE49-F238E27FC236}">
                <a16:creationId xmlns:a16="http://schemas.microsoft.com/office/drawing/2014/main" id="{C5F60B5D-B401-8E4A-9949-669E9CF3E896}"/>
              </a:ext>
            </a:extLst>
          </p:cNvPr>
          <p:cNvSpPr txBox="1"/>
          <p:nvPr/>
        </p:nvSpPr>
        <p:spPr>
          <a:xfrm>
            <a:off x="3960353" y="3345695"/>
            <a:ext cx="3620931" cy="646331"/>
          </a:xfrm>
          <a:prstGeom prst="rect">
            <a:avLst/>
          </a:prstGeom>
          <a:solidFill>
            <a:schemeClr val="tx1">
              <a:alpha val="63000"/>
            </a:schemeClr>
          </a:solidFill>
        </p:spPr>
        <p:txBody>
          <a:bodyPr wrap="square" rtlCol="0">
            <a:spAutoFit/>
          </a:bodyPr>
          <a:lstStyle/>
          <a:p>
            <a:r>
              <a:rPr lang="fr-FR" sz="3600" b="1" spc="-97" dirty="0">
                <a:solidFill>
                  <a:schemeClr val="bg1"/>
                </a:solidFill>
                <a:uFill>
                  <a:solidFill>
                    <a:srgbClr val="FFFFFF"/>
                  </a:solidFill>
                </a:uFill>
                <a:ea typeface="Arial"/>
              </a:rPr>
              <a:t>Fonctionnement</a:t>
            </a:r>
            <a:endParaRPr lang="en-US" sz="3600" dirty="0">
              <a:solidFill>
                <a:schemeClr val="bg1"/>
              </a:solidFill>
            </a:endParaRPr>
          </a:p>
        </p:txBody>
      </p:sp>
      <p:sp>
        <p:nvSpPr>
          <p:cNvPr id="10" name="TextBox 9">
            <a:extLst>
              <a:ext uri="{FF2B5EF4-FFF2-40B4-BE49-F238E27FC236}">
                <a16:creationId xmlns:a16="http://schemas.microsoft.com/office/drawing/2014/main" id="{9A0E09CB-9C9E-4541-9CD8-769742848286}"/>
              </a:ext>
            </a:extLst>
          </p:cNvPr>
          <p:cNvSpPr txBox="1"/>
          <p:nvPr/>
        </p:nvSpPr>
        <p:spPr>
          <a:xfrm>
            <a:off x="5388392" y="2162290"/>
            <a:ext cx="3620931" cy="646331"/>
          </a:xfrm>
          <a:prstGeom prst="rect">
            <a:avLst/>
          </a:prstGeom>
          <a:solidFill>
            <a:schemeClr val="tx1">
              <a:alpha val="63000"/>
            </a:schemeClr>
          </a:solidFill>
        </p:spPr>
        <p:txBody>
          <a:bodyPr wrap="square" rtlCol="0">
            <a:spAutoFit/>
          </a:bodyPr>
          <a:lstStyle/>
          <a:p>
            <a:r>
              <a:rPr lang="fr-FR" sz="3600" b="1" spc="-97" dirty="0">
                <a:solidFill>
                  <a:schemeClr val="bg1"/>
                </a:solidFill>
                <a:uFill>
                  <a:solidFill>
                    <a:srgbClr val="FFFFFF"/>
                  </a:solidFill>
                </a:uFill>
                <a:ea typeface="Arial"/>
              </a:rPr>
              <a:t>Impact</a:t>
            </a:r>
            <a:endParaRPr lang="en-US" sz="3600" dirty="0">
              <a:solidFill>
                <a:schemeClr val="bg1"/>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83" name="CustomShape 1"/>
          <p:cNvSpPr/>
          <p:nvPr/>
        </p:nvSpPr>
        <p:spPr>
          <a:xfrm>
            <a:off x="717480" y="2770200"/>
            <a:ext cx="8685000" cy="7606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4400" b="0" strike="noStrike" spc="-1">
                <a:solidFill>
                  <a:srgbClr val="FFFFFF"/>
                </a:solidFill>
                <a:uFill>
                  <a:solidFill>
                    <a:srgbClr val="FFFFFF"/>
                  </a:solidFill>
                </a:uFill>
                <a:latin typeface="Candara"/>
                <a:ea typeface="Candara"/>
              </a:rPr>
              <a:t>Merci pour votre attention</a:t>
            </a:r>
            <a:endParaRPr lang="fr-FR" sz="4400" b="0" strike="noStrike" spc="-1">
              <a:solidFill>
                <a:srgbClr val="000000"/>
              </a:solidFill>
              <a:uFill>
                <a:solidFill>
                  <a:srgbClr val="FFFFFF"/>
                </a:solidFill>
              </a:uFill>
              <a:latin typeface="Arial"/>
            </a:endParaRPr>
          </a:p>
        </p:txBody>
      </p:sp>
      <p:sp>
        <p:nvSpPr>
          <p:cNvPr id="184" name="CustomShape 2"/>
          <p:cNvSpPr/>
          <p:nvPr/>
        </p:nvSpPr>
        <p:spPr>
          <a:xfrm>
            <a:off x="571320" y="819000"/>
            <a:ext cx="1106280" cy="2192400"/>
          </a:xfrm>
          <a:prstGeom prst="rect">
            <a:avLst/>
          </a:prstGeom>
          <a:noFill/>
          <a:ln w="12600">
            <a:noFill/>
          </a:ln>
        </p:spPr>
        <p:style>
          <a:lnRef idx="0">
            <a:scrgbClr r="0" g="0" b="0"/>
          </a:lnRef>
          <a:fillRef idx="0">
            <a:scrgbClr r="0" g="0" b="0"/>
          </a:fillRef>
          <a:effectRef idx="0">
            <a:scrgbClr r="0" g="0" b="0"/>
          </a:effectRef>
          <a:fontRef idx="minor"/>
        </p:style>
        <p:txBody>
          <a:bodyPr wrap="none" lIns="45000" tIns="45000" rIns="45000" bIns="45000"/>
          <a:lstStyle/>
          <a:p>
            <a:pPr algn="ctr">
              <a:lnSpc>
                <a:spcPct val="100000"/>
              </a:lnSpc>
            </a:pPr>
            <a:r>
              <a:rPr lang="fr-FR" sz="13800" b="1" strike="noStrike" spc="-1">
                <a:solidFill>
                  <a:srgbClr val="262626"/>
                </a:solidFill>
                <a:uFill>
                  <a:solidFill>
                    <a:srgbClr val="FFFFFF"/>
                  </a:solidFill>
                </a:uFill>
                <a:latin typeface="Optima"/>
                <a:ea typeface="Optima"/>
              </a:rPr>
              <a:t>?</a:t>
            </a:r>
            <a:endParaRPr lang="fr-FR" sz="13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11139" y="390726"/>
            <a:ext cx="3482666" cy="7596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ctr"/>
          <a:lstStyle/>
          <a:p>
            <a:pPr algn="ctr">
              <a:lnSpc>
                <a:spcPct val="100000"/>
              </a:lnSpc>
            </a:pPr>
            <a:r>
              <a:rPr lang="fr-FR" sz="4400" b="0" strike="noStrike" spc="-1" dirty="0">
                <a:solidFill>
                  <a:srgbClr val="595959"/>
                </a:solidFill>
                <a:uFill>
                  <a:solidFill>
                    <a:srgbClr val="FFFFFF"/>
                  </a:solidFill>
                </a:uFill>
                <a:latin typeface="Candara"/>
                <a:ea typeface="Candara"/>
              </a:rPr>
              <a:t>Plan</a:t>
            </a:r>
            <a:endParaRPr lang="fr-FR" sz="4400" b="0" strike="noStrike" spc="-1" dirty="0">
              <a:solidFill>
                <a:srgbClr val="000000"/>
              </a:solidFill>
              <a:uFill>
                <a:solidFill>
                  <a:srgbClr val="FFFFFF"/>
                </a:solidFill>
              </a:uFill>
              <a:latin typeface="Arial"/>
            </a:endParaRPr>
          </a:p>
        </p:txBody>
      </p:sp>
      <p:sp>
        <p:nvSpPr>
          <p:cNvPr id="4" name="TextBox 3">
            <a:extLst>
              <a:ext uri="{FF2B5EF4-FFF2-40B4-BE49-F238E27FC236}">
                <a16:creationId xmlns:a16="http://schemas.microsoft.com/office/drawing/2014/main" id="{74811BDE-B245-814A-9C39-572D645842AB}"/>
              </a:ext>
            </a:extLst>
          </p:cNvPr>
          <p:cNvSpPr txBox="1"/>
          <p:nvPr/>
        </p:nvSpPr>
        <p:spPr>
          <a:xfrm>
            <a:off x="2285452" y="4466917"/>
            <a:ext cx="3349802" cy="646331"/>
          </a:xfrm>
          <a:prstGeom prst="rect">
            <a:avLst/>
          </a:prstGeom>
          <a:solidFill>
            <a:srgbClr val="FF0000">
              <a:alpha val="63000"/>
            </a:srgbClr>
          </a:solidFill>
        </p:spPr>
        <p:txBody>
          <a:bodyPr wrap="square" rtlCol="0">
            <a:spAutoFit/>
          </a:bodyPr>
          <a:lstStyle/>
          <a:p>
            <a:r>
              <a:rPr lang="fr-FR" sz="3600" b="1" spc="-97" dirty="0">
                <a:solidFill>
                  <a:schemeClr val="bg1"/>
                </a:solidFill>
                <a:uFill>
                  <a:solidFill>
                    <a:srgbClr val="FFFFFF"/>
                  </a:solidFill>
                </a:uFill>
                <a:ea typeface="Arial"/>
              </a:rPr>
              <a:t>Principes</a:t>
            </a:r>
            <a:endParaRPr lang="en-US" sz="3600" dirty="0">
              <a:solidFill>
                <a:schemeClr val="bg1"/>
              </a:solidFill>
            </a:endParaRPr>
          </a:p>
        </p:txBody>
      </p:sp>
      <p:sp>
        <p:nvSpPr>
          <p:cNvPr id="8" name="TextBox 7">
            <a:extLst>
              <a:ext uri="{FF2B5EF4-FFF2-40B4-BE49-F238E27FC236}">
                <a16:creationId xmlns:a16="http://schemas.microsoft.com/office/drawing/2014/main" id="{06F0ADB5-E319-C44F-97D9-AB89051C1DBD}"/>
              </a:ext>
            </a:extLst>
          </p:cNvPr>
          <p:cNvSpPr txBox="1"/>
          <p:nvPr/>
        </p:nvSpPr>
        <p:spPr>
          <a:xfrm>
            <a:off x="350873" y="5559777"/>
            <a:ext cx="3242932" cy="646331"/>
          </a:xfrm>
          <a:prstGeom prst="rect">
            <a:avLst/>
          </a:prstGeom>
          <a:solidFill>
            <a:srgbClr val="00B050">
              <a:alpha val="63000"/>
            </a:srgbClr>
          </a:solidFill>
        </p:spPr>
        <p:txBody>
          <a:bodyPr wrap="square" rtlCol="0">
            <a:spAutoFit/>
          </a:bodyPr>
          <a:lstStyle/>
          <a:p>
            <a:r>
              <a:rPr lang="fr-FR" sz="3600" b="1" spc="-97" dirty="0">
                <a:solidFill>
                  <a:schemeClr val="bg1"/>
                </a:solidFill>
                <a:uFill>
                  <a:solidFill>
                    <a:srgbClr val="FFFFFF"/>
                  </a:solidFill>
                </a:uFill>
                <a:ea typeface="Arial"/>
              </a:rPr>
              <a:t>Genèse</a:t>
            </a:r>
            <a:endParaRPr lang="en-US" sz="3600" dirty="0">
              <a:solidFill>
                <a:schemeClr val="bg1"/>
              </a:solidFill>
            </a:endParaRPr>
          </a:p>
        </p:txBody>
      </p:sp>
      <p:sp>
        <p:nvSpPr>
          <p:cNvPr id="9" name="TextBox 8">
            <a:extLst>
              <a:ext uri="{FF2B5EF4-FFF2-40B4-BE49-F238E27FC236}">
                <a16:creationId xmlns:a16="http://schemas.microsoft.com/office/drawing/2014/main" id="{C5F60B5D-B401-8E4A-9949-669E9CF3E896}"/>
              </a:ext>
            </a:extLst>
          </p:cNvPr>
          <p:cNvSpPr txBox="1"/>
          <p:nvPr/>
        </p:nvSpPr>
        <p:spPr>
          <a:xfrm>
            <a:off x="3960353" y="3345695"/>
            <a:ext cx="3620931" cy="646331"/>
          </a:xfrm>
          <a:prstGeom prst="rect">
            <a:avLst/>
          </a:prstGeom>
          <a:solidFill>
            <a:srgbClr val="FF0000">
              <a:alpha val="63000"/>
            </a:srgbClr>
          </a:solidFill>
        </p:spPr>
        <p:txBody>
          <a:bodyPr wrap="square" rtlCol="0">
            <a:spAutoFit/>
          </a:bodyPr>
          <a:lstStyle/>
          <a:p>
            <a:r>
              <a:rPr lang="fr-FR" sz="3600" b="1" spc="-97" dirty="0">
                <a:solidFill>
                  <a:schemeClr val="bg1"/>
                </a:solidFill>
                <a:uFill>
                  <a:solidFill>
                    <a:srgbClr val="FFFFFF"/>
                  </a:solidFill>
                </a:uFill>
                <a:ea typeface="Arial"/>
              </a:rPr>
              <a:t>Fonctionnement</a:t>
            </a:r>
            <a:endParaRPr lang="en-US" sz="3600" dirty="0">
              <a:solidFill>
                <a:schemeClr val="bg1"/>
              </a:solidFill>
            </a:endParaRPr>
          </a:p>
        </p:txBody>
      </p:sp>
      <p:sp>
        <p:nvSpPr>
          <p:cNvPr id="10" name="TextBox 9">
            <a:extLst>
              <a:ext uri="{FF2B5EF4-FFF2-40B4-BE49-F238E27FC236}">
                <a16:creationId xmlns:a16="http://schemas.microsoft.com/office/drawing/2014/main" id="{9A0E09CB-9C9E-4541-9CD8-769742848286}"/>
              </a:ext>
            </a:extLst>
          </p:cNvPr>
          <p:cNvSpPr txBox="1"/>
          <p:nvPr/>
        </p:nvSpPr>
        <p:spPr>
          <a:xfrm>
            <a:off x="5388392" y="2162290"/>
            <a:ext cx="3620931" cy="646331"/>
          </a:xfrm>
          <a:prstGeom prst="rect">
            <a:avLst/>
          </a:prstGeom>
          <a:solidFill>
            <a:srgbClr val="FF0000">
              <a:alpha val="63000"/>
            </a:srgbClr>
          </a:solidFill>
        </p:spPr>
        <p:txBody>
          <a:bodyPr wrap="square" rtlCol="0">
            <a:spAutoFit/>
          </a:bodyPr>
          <a:lstStyle/>
          <a:p>
            <a:r>
              <a:rPr lang="fr-FR" sz="3600" b="1" spc="-97" dirty="0">
                <a:solidFill>
                  <a:schemeClr val="bg1"/>
                </a:solidFill>
                <a:uFill>
                  <a:solidFill>
                    <a:srgbClr val="FFFFFF"/>
                  </a:solidFill>
                </a:uFill>
                <a:ea typeface="Arial"/>
              </a:rPr>
              <a:t>Impact</a:t>
            </a:r>
            <a:endParaRPr lang="en-US" sz="3600" dirty="0">
              <a:solidFill>
                <a:schemeClr val="bg1"/>
              </a:solidFill>
            </a:endParaRPr>
          </a:p>
        </p:txBody>
      </p:sp>
    </p:spTree>
    <p:extLst>
      <p:ext uri="{BB962C8B-B14F-4D97-AF65-F5344CB8AC3E}">
        <p14:creationId xmlns:p14="http://schemas.microsoft.com/office/powerpoint/2010/main" val="419758805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B724-1EE9-EB42-BDC4-EB34925D5E08}"/>
              </a:ext>
            </a:extLst>
          </p:cNvPr>
          <p:cNvSpPr>
            <a:spLocks noGrp="1"/>
          </p:cNvSpPr>
          <p:nvPr>
            <p:ph type="title"/>
          </p:nvPr>
        </p:nvSpPr>
        <p:spPr>
          <a:xfrm>
            <a:off x="457200" y="156642"/>
            <a:ext cx="8229240" cy="534474"/>
          </a:xfrm>
        </p:spPr>
        <p:txBody>
          <a:bodyPr>
            <a:normAutofit fontScale="90000"/>
          </a:bodyPr>
          <a:lstStyle/>
          <a:p>
            <a:r>
              <a:rPr lang="fr-FR"/>
              <a:t>Genèse</a:t>
            </a:r>
          </a:p>
        </p:txBody>
      </p:sp>
      <p:pic>
        <p:nvPicPr>
          <p:cNvPr id="7" name="Picture 6">
            <a:extLst>
              <a:ext uri="{FF2B5EF4-FFF2-40B4-BE49-F238E27FC236}">
                <a16:creationId xmlns:a16="http://schemas.microsoft.com/office/drawing/2014/main" id="{56693125-EF8B-D740-9878-9B2722033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162" y="788181"/>
            <a:ext cx="2088889" cy="2088889"/>
          </a:xfrm>
          <a:prstGeom prst="rect">
            <a:avLst/>
          </a:prstGeom>
        </p:spPr>
      </p:pic>
      <p:sp>
        <p:nvSpPr>
          <p:cNvPr id="8" name="Rectangle 7">
            <a:extLst>
              <a:ext uri="{FF2B5EF4-FFF2-40B4-BE49-F238E27FC236}">
                <a16:creationId xmlns:a16="http://schemas.microsoft.com/office/drawing/2014/main" id="{ACB3F93F-B22A-D644-BCAE-7D41FD2032BB}"/>
              </a:ext>
            </a:extLst>
          </p:cNvPr>
          <p:cNvSpPr/>
          <p:nvPr/>
        </p:nvSpPr>
        <p:spPr>
          <a:xfrm>
            <a:off x="823843" y="5984802"/>
            <a:ext cx="7495953" cy="276999"/>
          </a:xfrm>
          <a:prstGeom prst="rect">
            <a:avLst/>
          </a:prstGeom>
        </p:spPr>
        <p:txBody>
          <a:bodyPr wrap="square">
            <a:spAutoFit/>
          </a:bodyPr>
          <a:lstStyle/>
          <a:p>
            <a:r>
              <a:rPr lang="fr-FR" sz="1200"/>
              <a:t>Source: https://fr.wikipedia.org/wiki/Partenariat_pour_un_gouvernement_ouvert</a:t>
            </a:r>
          </a:p>
        </p:txBody>
      </p:sp>
      <p:sp>
        <p:nvSpPr>
          <p:cNvPr id="9" name="Rectangle 8">
            <a:extLst>
              <a:ext uri="{FF2B5EF4-FFF2-40B4-BE49-F238E27FC236}">
                <a16:creationId xmlns:a16="http://schemas.microsoft.com/office/drawing/2014/main" id="{588D810A-A462-D241-AEE8-2FB133ACE6FB}"/>
              </a:ext>
            </a:extLst>
          </p:cNvPr>
          <p:cNvSpPr/>
          <p:nvPr/>
        </p:nvSpPr>
        <p:spPr>
          <a:xfrm>
            <a:off x="616508" y="4040374"/>
            <a:ext cx="7910622" cy="1754326"/>
          </a:xfrm>
          <a:prstGeom prst="rect">
            <a:avLst/>
          </a:prstGeom>
        </p:spPr>
        <p:txBody>
          <a:bodyPr wrap="square">
            <a:spAutoFit/>
          </a:bodyPr>
          <a:lstStyle/>
          <a:p>
            <a:r>
              <a:rPr lang="fr-FR" dirty="0"/>
              <a:t>Le </a:t>
            </a:r>
            <a:r>
              <a:rPr lang="fr-FR" b="1" dirty="0"/>
              <a:t>Partenariat pour un gouvernement ouvert</a:t>
            </a:r>
            <a:r>
              <a:rPr lang="fr-FR" dirty="0"/>
              <a:t> ("PGO", en anglais: </a:t>
            </a:r>
            <a:r>
              <a:rPr lang="fr-FR" b="1" i="1" dirty="0"/>
              <a:t>Open </a:t>
            </a:r>
            <a:r>
              <a:rPr lang="fr-FR" b="1" i="1" dirty="0" err="1"/>
              <a:t>Government</a:t>
            </a:r>
            <a:r>
              <a:rPr lang="fr-FR" b="1" i="1" dirty="0"/>
              <a:t> </a:t>
            </a:r>
            <a:r>
              <a:rPr lang="fr-FR" b="1" i="1" dirty="0" err="1"/>
              <a:t>Partnership</a:t>
            </a:r>
            <a:r>
              <a:rPr lang="fr-FR" dirty="0"/>
              <a:t> ou </a:t>
            </a:r>
            <a:r>
              <a:rPr lang="fr-FR" b="1" dirty="0"/>
              <a:t>"OGP"</a:t>
            </a:r>
            <a:r>
              <a:rPr lang="fr-FR" dirty="0"/>
              <a:t>) est un partenariat multilatéral visant à promouvoir un </a:t>
            </a:r>
            <a:r>
              <a:rPr lang="fr-FR" dirty="0">
                <a:hlinkClick r:id="rId3" tooltip="Gouvernement ouvert"/>
              </a:rPr>
              <a:t>gouvernement ouvert</a:t>
            </a:r>
            <a:r>
              <a:rPr lang="fr-FR" dirty="0"/>
              <a:t>, à savoir la transparence de l'action publique et son ouverture à de nouvelles formes de concertation et de collaboration avec la société civile, en faisant notamment levier sur le numérique et les nouvelles technologies. </a:t>
            </a:r>
          </a:p>
        </p:txBody>
      </p:sp>
      <p:sp>
        <p:nvSpPr>
          <p:cNvPr id="10" name="TextBox 9">
            <a:extLst>
              <a:ext uri="{FF2B5EF4-FFF2-40B4-BE49-F238E27FC236}">
                <a16:creationId xmlns:a16="http://schemas.microsoft.com/office/drawing/2014/main" id="{40683665-03B3-2148-BE4E-7D3E71E1A42E}"/>
              </a:ext>
            </a:extLst>
          </p:cNvPr>
          <p:cNvSpPr txBox="1"/>
          <p:nvPr/>
        </p:nvSpPr>
        <p:spPr>
          <a:xfrm>
            <a:off x="616508" y="3575991"/>
            <a:ext cx="1146468" cy="369332"/>
          </a:xfrm>
          <a:prstGeom prst="rect">
            <a:avLst/>
          </a:prstGeom>
          <a:noFill/>
        </p:spPr>
        <p:txBody>
          <a:bodyPr wrap="none" rtlCol="0">
            <a:spAutoFit/>
          </a:bodyPr>
          <a:lstStyle/>
          <a:p>
            <a:r>
              <a:rPr lang="fr-FR"/>
              <a:t>Definition</a:t>
            </a:r>
          </a:p>
        </p:txBody>
      </p:sp>
    </p:spTree>
    <p:extLst>
      <p:ext uri="{BB962C8B-B14F-4D97-AF65-F5344CB8AC3E}">
        <p14:creationId xmlns:p14="http://schemas.microsoft.com/office/powerpoint/2010/main" val="95324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B724-1EE9-EB42-BDC4-EB34925D5E08}"/>
              </a:ext>
            </a:extLst>
          </p:cNvPr>
          <p:cNvSpPr>
            <a:spLocks noGrp="1"/>
          </p:cNvSpPr>
          <p:nvPr>
            <p:ph type="title"/>
          </p:nvPr>
        </p:nvSpPr>
        <p:spPr>
          <a:xfrm>
            <a:off x="457200" y="156642"/>
            <a:ext cx="8229240" cy="534474"/>
          </a:xfrm>
        </p:spPr>
        <p:txBody>
          <a:bodyPr>
            <a:normAutofit fontScale="90000"/>
          </a:bodyPr>
          <a:lstStyle/>
          <a:p>
            <a:r>
              <a:rPr lang="fr-FR"/>
              <a:t>Genèse</a:t>
            </a:r>
          </a:p>
        </p:txBody>
      </p:sp>
      <p:pic>
        <p:nvPicPr>
          <p:cNvPr id="7" name="Picture 6">
            <a:extLst>
              <a:ext uri="{FF2B5EF4-FFF2-40B4-BE49-F238E27FC236}">
                <a16:creationId xmlns:a16="http://schemas.microsoft.com/office/drawing/2014/main" id="{56693125-EF8B-D740-9878-9B2722033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43" y="926404"/>
            <a:ext cx="7495953" cy="5037111"/>
          </a:xfrm>
          <a:prstGeom prst="rect">
            <a:avLst/>
          </a:prstGeom>
        </p:spPr>
      </p:pic>
      <p:sp>
        <p:nvSpPr>
          <p:cNvPr id="8" name="Rectangle 7">
            <a:extLst>
              <a:ext uri="{FF2B5EF4-FFF2-40B4-BE49-F238E27FC236}">
                <a16:creationId xmlns:a16="http://schemas.microsoft.com/office/drawing/2014/main" id="{ACB3F93F-B22A-D644-BCAE-7D41FD2032BB}"/>
              </a:ext>
            </a:extLst>
          </p:cNvPr>
          <p:cNvSpPr/>
          <p:nvPr/>
        </p:nvSpPr>
        <p:spPr>
          <a:xfrm>
            <a:off x="823843" y="5984802"/>
            <a:ext cx="7495953" cy="461665"/>
          </a:xfrm>
          <a:prstGeom prst="rect">
            <a:avLst/>
          </a:prstGeom>
        </p:spPr>
        <p:txBody>
          <a:bodyPr wrap="square">
            <a:spAutoFit/>
          </a:bodyPr>
          <a:lstStyle/>
          <a:p>
            <a:r>
              <a:rPr lang="fr-FR" sz="1200"/>
              <a:t>Barack Obama à New York le 20 sept 2011 au lancement officiel de l'OGP avec le 1er min norvégien, Dilma Rousseff, Benigno Aquino et Jacob Zuma. Il y avait huit pays fondateurs.• Crédits : </a:t>
            </a:r>
            <a:r>
              <a:rPr lang="fr-FR" sz="1200" i="1"/>
              <a:t>MANDEL NGAN</a:t>
            </a:r>
            <a:r>
              <a:rPr lang="fr-FR" sz="1200"/>
              <a:t> - </a:t>
            </a:r>
            <a:r>
              <a:rPr lang="fr-FR" sz="1200" i="1"/>
              <a:t>AFP</a:t>
            </a:r>
            <a:endParaRPr lang="fr-FR" sz="1200"/>
          </a:p>
        </p:txBody>
      </p:sp>
    </p:spTree>
    <p:extLst>
      <p:ext uri="{BB962C8B-B14F-4D97-AF65-F5344CB8AC3E}">
        <p14:creationId xmlns:p14="http://schemas.microsoft.com/office/powerpoint/2010/main" val="312905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B724-1EE9-EB42-BDC4-EB34925D5E08}"/>
              </a:ext>
            </a:extLst>
          </p:cNvPr>
          <p:cNvSpPr>
            <a:spLocks noGrp="1"/>
          </p:cNvSpPr>
          <p:nvPr>
            <p:ph type="title"/>
          </p:nvPr>
        </p:nvSpPr>
        <p:spPr>
          <a:xfrm>
            <a:off x="457200" y="231073"/>
            <a:ext cx="8229240" cy="534474"/>
          </a:xfrm>
        </p:spPr>
        <p:txBody>
          <a:bodyPr>
            <a:normAutofit fontScale="90000"/>
          </a:bodyPr>
          <a:lstStyle/>
          <a:p>
            <a:r>
              <a:rPr lang="fr-FR"/>
              <a:t>Genèse</a:t>
            </a:r>
          </a:p>
        </p:txBody>
      </p:sp>
      <p:pic>
        <p:nvPicPr>
          <p:cNvPr id="7" name="Picture 6">
            <a:extLst>
              <a:ext uri="{FF2B5EF4-FFF2-40B4-BE49-F238E27FC236}">
                <a16:creationId xmlns:a16="http://schemas.microsoft.com/office/drawing/2014/main" id="{56693125-EF8B-D740-9878-9B2722033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6967"/>
            <a:ext cx="9144000" cy="2194975"/>
          </a:xfrm>
          <a:prstGeom prst="rect">
            <a:avLst/>
          </a:prstGeom>
        </p:spPr>
      </p:pic>
      <p:sp>
        <p:nvSpPr>
          <p:cNvPr id="4" name="TextBox 3">
            <a:extLst>
              <a:ext uri="{FF2B5EF4-FFF2-40B4-BE49-F238E27FC236}">
                <a16:creationId xmlns:a16="http://schemas.microsoft.com/office/drawing/2014/main" id="{AFE927D1-58E3-264A-955F-098712A2873F}"/>
              </a:ext>
            </a:extLst>
          </p:cNvPr>
          <p:cNvSpPr txBox="1"/>
          <p:nvPr/>
        </p:nvSpPr>
        <p:spPr>
          <a:xfrm>
            <a:off x="148856" y="3900484"/>
            <a:ext cx="6820786" cy="584775"/>
          </a:xfrm>
          <a:prstGeom prst="rect">
            <a:avLst/>
          </a:prstGeom>
          <a:noFill/>
        </p:spPr>
        <p:txBody>
          <a:bodyPr wrap="square" rtlCol="0">
            <a:spAutoFit/>
          </a:bodyPr>
          <a:lstStyle/>
          <a:p>
            <a:r>
              <a:rPr lang="fr-FR" sz="1600" b="1" dirty="0"/>
              <a:t>Mais le Gouvernement Ouvert lui même en tant que doctrine existe Bien longtemps avant 2010.</a:t>
            </a:r>
          </a:p>
        </p:txBody>
      </p:sp>
      <p:sp>
        <p:nvSpPr>
          <p:cNvPr id="5" name="Rectangle 4">
            <a:extLst>
              <a:ext uri="{FF2B5EF4-FFF2-40B4-BE49-F238E27FC236}">
                <a16:creationId xmlns:a16="http://schemas.microsoft.com/office/drawing/2014/main" id="{DE8C2936-8FE8-8449-B95D-08243EBFF757}"/>
              </a:ext>
            </a:extLst>
          </p:cNvPr>
          <p:cNvSpPr/>
          <p:nvPr/>
        </p:nvSpPr>
        <p:spPr>
          <a:xfrm>
            <a:off x="0" y="912539"/>
            <a:ext cx="8952614" cy="338554"/>
          </a:xfrm>
          <a:prstGeom prst="rect">
            <a:avLst/>
          </a:prstGeom>
        </p:spPr>
        <p:txBody>
          <a:bodyPr wrap="square">
            <a:spAutoFit/>
          </a:bodyPr>
          <a:lstStyle/>
          <a:p>
            <a:r>
              <a:rPr lang="fr-FR" sz="1600" b="1" dirty="0"/>
              <a:t>Regardons de plus prêt ce qui, un an auparavant à inspirer cet partenariat</a:t>
            </a:r>
          </a:p>
        </p:txBody>
      </p:sp>
      <p:sp>
        <p:nvSpPr>
          <p:cNvPr id="6" name="Rectangle 5">
            <a:extLst>
              <a:ext uri="{FF2B5EF4-FFF2-40B4-BE49-F238E27FC236}">
                <a16:creationId xmlns:a16="http://schemas.microsoft.com/office/drawing/2014/main" id="{2ECF7DBB-3ABB-3B45-A380-3B8A72DBE165}"/>
              </a:ext>
            </a:extLst>
          </p:cNvPr>
          <p:cNvSpPr/>
          <p:nvPr/>
        </p:nvSpPr>
        <p:spPr>
          <a:xfrm>
            <a:off x="148856" y="4485259"/>
            <a:ext cx="8654902" cy="1815882"/>
          </a:xfrm>
          <a:prstGeom prst="rect">
            <a:avLst/>
          </a:prstGeom>
        </p:spPr>
        <p:txBody>
          <a:bodyPr wrap="square">
            <a:spAutoFit/>
          </a:bodyPr>
          <a:lstStyle/>
          <a:p>
            <a:r>
              <a:rPr lang="fr-FR" sz="1600" dirty="0"/>
              <a:t>Le terme «gouvernement ouvert» est apparu aux États-Unis après la Seconde Guerre mondiale. Wallace Parks, qui a siégé au sein d'un sous-comité sur les informations gouvernementales créé par le Congrès américain, introduit ce terme dans son article de 1957 intitulé «Le principe de gouvernement ouvert: appliquer le droit de savoir en vertu de la Constitution». Après cela et après l'adoption de la Loi sur l’information (FOIA) en 1966, les tribunaux fédéraux ont commencé à utiliser ce terme comme synonyme de transparence gouvernementale.</a:t>
            </a:r>
          </a:p>
        </p:txBody>
      </p:sp>
    </p:spTree>
    <p:extLst>
      <p:ext uri="{BB962C8B-B14F-4D97-AF65-F5344CB8AC3E}">
        <p14:creationId xmlns:p14="http://schemas.microsoft.com/office/powerpoint/2010/main" val="70378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11139" y="390726"/>
            <a:ext cx="3482666" cy="7596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ctr"/>
          <a:lstStyle/>
          <a:p>
            <a:pPr algn="ctr">
              <a:lnSpc>
                <a:spcPct val="100000"/>
              </a:lnSpc>
            </a:pPr>
            <a:r>
              <a:rPr lang="fr-FR" sz="4400" b="0" strike="noStrike" spc="-1" dirty="0">
                <a:solidFill>
                  <a:srgbClr val="595959"/>
                </a:solidFill>
                <a:uFill>
                  <a:solidFill>
                    <a:srgbClr val="FFFFFF"/>
                  </a:solidFill>
                </a:uFill>
                <a:latin typeface="Candara"/>
                <a:ea typeface="Candara"/>
              </a:rPr>
              <a:t>Plan</a:t>
            </a:r>
            <a:endParaRPr lang="fr-FR" sz="4400" b="0" strike="noStrike" spc="-1" dirty="0">
              <a:solidFill>
                <a:srgbClr val="000000"/>
              </a:solidFill>
              <a:uFill>
                <a:solidFill>
                  <a:srgbClr val="FFFFFF"/>
                </a:solidFill>
              </a:uFill>
              <a:latin typeface="Arial"/>
            </a:endParaRPr>
          </a:p>
        </p:txBody>
      </p:sp>
      <p:sp>
        <p:nvSpPr>
          <p:cNvPr id="4" name="TextBox 3">
            <a:extLst>
              <a:ext uri="{FF2B5EF4-FFF2-40B4-BE49-F238E27FC236}">
                <a16:creationId xmlns:a16="http://schemas.microsoft.com/office/drawing/2014/main" id="{74811BDE-B245-814A-9C39-572D645842AB}"/>
              </a:ext>
            </a:extLst>
          </p:cNvPr>
          <p:cNvSpPr txBox="1"/>
          <p:nvPr/>
        </p:nvSpPr>
        <p:spPr>
          <a:xfrm>
            <a:off x="2285452" y="4466917"/>
            <a:ext cx="3349802" cy="646331"/>
          </a:xfrm>
          <a:prstGeom prst="rect">
            <a:avLst/>
          </a:prstGeom>
          <a:solidFill>
            <a:srgbClr val="00B050">
              <a:alpha val="63000"/>
            </a:srgbClr>
          </a:solidFill>
        </p:spPr>
        <p:txBody>
          <a:bodyPr wrap="square" rtlCol="0">
            <a:spAutoFit/>
          </a:bodyPr>
          <a:lstStyle/>
          <a:p>
            <a:r>
              <a:rPr lang="fr-FR" sz="3600" b="1" spc="-97" dirty="0">
                <a:solidFill>
                  <a:schemeClr val="bg1"/>
                </a:solidFill>
                <a:uFill>
                  <a:solidFill>
                    <a:srgbClr val="FFFFFF"/>
                  </a:solidFill>
                </a:uFill>
                <a:ea typeface="Arial"/>
              </a:rPr>
              <a:t>Principes</a:t>
            </a:r>
            <a:endParaRPr lang="en-US" sz="3600" dirty="0">
              <a:solidFill>
                <a:schemeClr val="bg1"/>
              </a:solidFill>
            </a:endParaRPr>
          </a:p>
        </p:txBody>
      </p:sp>
      <p:sp>
        <p:nvSpPr>
          <p:cNvPr id="8" name="TextBox 7">
            <a:extLst>
              <a:ext uri="{FF2B5EF4-FFF2-40B4-BE49-F238E27FC236}">
                <a16:creationId xmlns:a16="http://schemas.microsoft.com/office/drawing/2014/main" id="{06F0ADB5-E319-C44F-97D9-AB89051C1DBD}"/>
              </a:ext>
            </a:extLst>
          </p:cNvPr>
          <p:cNvSpPr txBox="1"/>
          <p:nvPr/>
        </p:nvSpPr>
        <p:spPr>
          <a:xfrm>
            <a:off x="350873" y="5559777"/>
            <a:ext cx="3242932" cy="646331"/>
          </a:xfrm>
          <a:prstGeom prst="rect">
            <a:avLst/>
          </a:prstGeom>
          <a:solidFill>
            <a:srgbClr val="00B050">
              <a:alpha val="63000"/>
            </a:srgbClr>
          </a:solidFill>
        </p:spPr>
        <p:txBody>
          <a:bodyPr wrap="square" rtlCol="0">
            <a:spAutoFit/>
          </a:bodyPr>
          <a:lstStyle/>
          <a:p>
            <a:r>
              <a:rPr lang="fr-FR" sz="3600" b="1" spc="-97" dirty="0">
                <a:solidFill>
                  <a:schemeClr val="bg1"/>
                </a:solidFill>
                <a:uFill>
                  <a:solidFill>
                    <a:srgbClr val="FFFFFF"/>
                  </a:solidFill>
                </a:uFill>
                <a:ea typeface="Arial"/>
              </a:rPr>
              <a:t>Genèse</a:t>
            </a:r>
            <a:endParaRPr lang="en-US" sz="3600" dirty="0">
              <a:solidFill>
                <a:schemeClr val="bg1"/>
              </a:solidFill>
            </a:endParaRPr>
          </a:p>
        </p:txBody>
      </p:sp>
      <p:sp>
        <p:nvSpPr>
          <p:cNvPr id="9" name="TextBox 8">
            <a:extLst>
              <a:ext uri="{FF2B5EF4-FFF2-40B4-BE49-F238E27FC236}">
                <a16:creationId xmlns:a16="http://schemas.microsoft.com/office/drawing/2014/main" id="{C5F60B5D-B401-8E4A-9949-669E9CF3E896}"/>
              </a:ext>
            </a:extLst>
          </p:cNvPr>
          <p:cNvSpPr txBox="1"/>
          <p:nvPr/>
        </p:nvSpPr>
        <p:spPr>
          <a:xfrm>
            <a:off x="3960353" y="3345695"/>
            <a:ext cx="3620931" cy="646331"/>
          </a:xfrm>
          <a:prstGeom prst="rect">
            <a:avLst/>
          </a:prstGeom>
          <a:solidFill>
            <a:srgbClr val="FF0000">
              <a:alpha val="63000"/>
            </a:srgbClr>
          </a:solidFill>
        </p:spPr>
        <p:txBody>
          <a:bodyPr wrap="square" rtlCol="0">
            <a:spAutoFit/>
          </a:bodyPr>
          <a:lstStyle/>
          <a:p>
            <a:r>
              <a:rPr lang="fr-FR" sz="3600" b="1" spc="-97" dirty="0">
                <a:solidFill>
                  <a:schemeClr val="bg1"/>
                </a:solidFill>
                <a:uFill>
                  <a:solidFill>
                    <a:srgbClr val="FFFFFF"/>
                  </a:solidFill>
                </a:uFill>
                <a:ea typeface="Arial"/>
              </a:rPr>
              <a:t>Fonctionnement</a:t>
            </a:r>
            <a:endParaRPr lang="en-US" sz="3600" dirty="0">
              <a:solidFill>
                <a:schemeClr val="bg1"/>
              </a:solidFill>
            </a:endParaRPr>
          </a:p>
        </p:txBody>
      </p:sp>
      <p:sp>
        <p:nvSpPr>
          <p:cNvPr id="10" name="TextBox 9">
            <a:extLst>
              <a:ext uri="{FF2B5EF4-FFF2-40B4-BE49-F238E27FC236}">
                <a16:creationId xmlns:a16="http://schemas.microsoft.com/office/drawing/2014/main" id="{9A0E09CB-9C9E-4541-9CD8-769742848286}"/>
              </a:ext>
            </a:extLst>
          </p:cNvPr>
          <p:cNvSpPr txBox="1"/>
          <p:nvPr/>
        </p:nvSpPr>
        <p:spPr>
          <a:xfrm>
            <a:off x="5388392" y="2162290"/>
            <a:ext cx="3620931" cy="646331"/>
          </a:xfrm>
          <a:prstGeom prst="rect">
            <a:avLst/>
          </a:prstGeom>
          <a:solidFill>
            <a:srgbClr val="FF0000">
              <a:alpha val="63000"/>
            </a:srgbClr>
          </a:solidFill>
        </p:spPr>
        <p:txBody>
          <a:bodyPr wrap="square" rtlCol="0">
            <a:spAutoFit/>
          </a:bodyPr>
          <a:lstStyle/>
          <a:p>
            <a:r>
              <a:rPr lang="fr-FR" sz="3600" b="1" spc="-97" dirty="0">
                <a:solidFill>
                  <a:schemeClr val="bg1"/>
                </a:solidFill>
                <a:uFill>
                  <a:solidFill>
                    <a:srgbClr val="FFFFFF"/>
                  </a:solidFill>
                </a:uFill>
                <a:ea typeface="Arial"/>
              </a:rPr>
              <a:t>Impact</a:t>
            </a:r>
            <a:endParaRPr lang="en-US" sz="3600" dirty="0">
              <a:solidFill>
                <a:schemeClr val="bg1"/>
              </a:solidFill>
            </a:endParaRPr>
          </a:p>
        </p:txBody>
      </p:sp>
    </p:spTree>
    <p:extLst>
      <p:ext uri="{BB962C8B-B14F-4D97-AF65-F5344CB8AC3E}">
        <p14:creationId xmlns:p14="http://schemas.microsoft.com/office/powerpoint/2010/main" val="10895916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F489-AB18-0746-842B-7B7FB874C98B}"/>
              </a:ext>
            </a:extLst>
          </p:cNvPr>
          <p:cNvSpPr>
            <a:spLocks noGrp="1"/>
          </p:cNvSpPr>
          <p:nvPr>
            <p:ph type="title"/>
          </p:nvPr>
        </p:nvSpPr>
        <p:spPr>
          <a:xfrm>
            <a:off x="457200" y="273600"/>
            <a:ext cx="8229240" cy="683330"/>
          </a:xfrm>
        </p:spPr>
        <p:txBody>
          <a:bodyPr>
            <a:normAutofit/>
          </a:bodyPr>
          <a:lstStyle/>
          <a:p>
            <a:r>
              <a:rPr lang="fr-FR" sz="3200" dirty="0"/>
              <a:t>Les Principes du </a:t>
            </a:r>
            <a:r>
              <a:rPr lang="fr-FR" sz="3200" dirty="0" err="1"/>
              <a:t>Governement</a:t>
            </a:r>
            <a:r>
              <a:rPr lang="fr-FR" sz="3200" dirty="0"/>
              <a:t> Ouvert</a:t>
            </a:r>
          </a:p>
        </p:txBody>
      </p:sp>
      <p:pic>
        <p:nvPicPr>
          <p:cNvPr id="5" name="Picture 4">
            <a:extLst>
              <a:ext uri="{FF2B5EF4-FFF2-40B4-BE49-F238E27FC236}">
                <a16:creationId xmlns:a16="http://schemas.microsoft.com/office/drawing/2014/main" id="{D3C24B5D-BBB3-6744-BC21-E18C29186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772" y="1171600"/>
            <a:ext cx="7751135" cy="5477903"/>
          </a:xfrm>
          <a:prstGeom prst="rect">
            <a:avLst/>
          </a:prstGeom>
        </p:spPr>
      </p:pic>
    </p:spTree>
    <p:extLst>
      <p:ext uri="{BB962C8B-B14F-4D97-AF65-F5344CB8AC3E}">
        <p14:creationId xmlns:p14="http://schemas.microsoft.com/office/powerpoint/2010/main" val="133594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91A4-AC15-C84A-99E4-18AE48F937CB}"/>
              </a:ext>
            </a:extLst>
          </p:cNvPr>
          <p:cNvSpPr>
            <a:spLocks noGrp="1"/>
          </p:cNvSpPr>
          <p:nvPr>
            <p:ph type="title"/>
          </p:nvPr>
        </p:nvSpPr>
        <p:spPr>
          <a:xfrm>
            <a:off x="457200" y="273600"/>
            <a:ext cx="8189569" cy="265363"/>
          </a:xfrm>
        </p:spPr>
        <p:txBody>
          <a:bodyPr>
            <a:normAutofit fontScale="90000"/>
          </a:bodyPr>
          <a:lstStyle/>
          <a:p>
            <a:r>
              <a:rPr lang="fr-FR" dirty="0"/>
              <a:t>Les 4 Principes du PGO</a:t>
            </a:r>
          </a:p>
        </p:txBody>
      </p:sp>
      <p:pic>
        <p:nvPicPr>
          <p:cNvPr id="5" name="Picture 4">
            <a:extLst>
              <a:ext uri="{FF2B5EF4-FFF2-40B4-BE49-F238E27FC236}">
                <a16:creationId xmlns:a16="http://schemas.microsoft.com/office/drawing/2014/main" id="{47316AE9-629E-344C-BC44-5656131E4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35664"/>
            <a:ext cx="3535583" cy="2366335"/>
          </a:xfrm>
          <a:prstGeom prst="rect">
            <a:avLst/>
          </a:prstGeom>
        </p:spPr>
      </p:pic>
      <p:pic>
        <p:nvPicPr>
          <p:cNvPr id="7" name="Picture 6">
            <a:extLst>
              <a:ext uri="{FF2B5EF4-FFF2-40B4-BE49-F238E27FC236}">
                <a16:creationId xmlns:a16="http://schemas.microsoft.com/office/drawing/2014/main" id="{5C157977-9692-E543-B6F5-BE5E31382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386" y="935663"/>
            <a:ext cx="3883383" cy="2366335"/>
          </a:xfrm>
          <a:prstGeom prst="rect">
            <a:avLst/>
          </a:prstGeom>
        </p:spPr>
      </p:pic>
      <p:pic>
        <p:nvPicPr>
          <p:cNvPr id="9" name="Picture 8">
            <a:extLst>
              <a:ext uri="{FF2B5EF4-FFF2-40B4-BE49-F238E27FC236}">
                <a16:creationId xmlns:a16="http://schemas.microsoft.com/office/drawing/2014/main" id="{F9CA31B2-6CFA-6249-BF52-CA4F3AC37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718877"/>
            <a:ext cx="3535583" cy="2174809"/>
          </a:xfrm>
          <a:prstGeom prst="rect">
            <a:avLst/>
          </a:prstGeom>
        </p:spPr>
      </p:pic>
      <p:pic>
        <p:nvPicPr>
          <p:cNvPr id="11" name="Picture 10">
            <a:extLst>
              <a:ext uri="{FF2B5EF4-FFF2-40B4-BE49-F238E27FC236}">
                <a16:creationId xmlns:a16="http://schemas.microsoft.com/office/drawing/2014/main" id="{E08BB946-8BD3-D043-A584-64D76FBD86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3386" y="3698698"/>
            <a:ext cx="3883383" cy="2194988"/>
          </a:xfrm>
          <a:prstGeom prst="rect">
            <a:avLst/>
          </a:prstGeom>
        </p:spPr>
      </p:pic>
    </p:spTree>
    <p:extLst>
      <p:ext uri="{BB962C8B-B14F-4D97-AF65-F5344CB8AC3E}">
        <p14:creationId xmlns:p14="http://schemas.microsoft.com/office/powerpoint/2010/main" val="1355954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TotalTime>
  <Words>1310</Words>
  <Application>Microsoft Macintosh PowerPoint</Application>
  <PresentationFormat>On-screen Show (4:3)</PresentationFormat>
  <Paragraphs>103</Paragraphs>
  <Slides>20</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Candara</vt:lpstr>
      <vt:lpstr>Courier New</vt:lpstr>
      <vt:lpstr>Optima</vt:lpstr>
      <vt:lpstr>Source Sans Pro Semibold</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Genèse</vt:lpstr>
      <vt:lpstr>Genèse</vt:lpstr>
      <vt:lpstr>Genèse</vt:lpstr>
      <vt:lpstr>PowerPoint Presentation</vt:lpstr>
      <vt:lpstr>Les Principes du Governement Ouvert</vt:lpstr>
      <vt:lpstr>Les 4 Principes du PGO</vt:lpstr>
      <vt:lpstr>PowerPoint Presentation</vt:lpstr>
      <vt:lpstr>PowerPoint Presentation</vt:lpstr>
      <vt:lpstr>PowerPoint Presentation</vt:lpstr>
      <vt:lpstr>PowerPoint Presentation</vt:lpstr>
      <vt:lpstr>PowerPoint Presentation</vt:lpstr>
      <vt:lpstr>PowerPoint Presentation</vt:lpstr>
      <vt:lpstr>Impact</vt:lpstr>
      <vt:lpstr>Impact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USRE</dc:creator>
  <dc:description/>
  <cp:lastModifiedBy>Microsoft Office User</cp:lastModifiedBy>
  <cp:revision>18</cp:revision>
  <dcterms:modified xsi:type="dcterms:W3CDTF">2019-09-23T21:27:58Z</dcterms:modified>
  <dc:language>fr-FR</dc:language>
</cp:coreProperties>
</file>